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17BF01-5A80-4606-8F58-C1BBD49C785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5C14E04-9047-4831-BD08-48B396A10560}">
      <dgm:prSet phldrT="[Text]"/>
      <dgm:spPr/>
      <dgm:t>
        <a:bodyPr/>
        <a:lstStyle/>
        <a:p>
          <a:r>
            <a:rPr lang="en-GB" dirty="0"/>
            <a:t>Informative </a:t>
          </a:r>
        </a:p>
      </dgm:t>
    </dgm:pt>
    <dgm:pt modelId="{D2D7A4E9-E5AB-48C7-AE84-26C97E280540}" type="parTrans" cxnId="{8504E020-2FA0-4F98-BBA8-487783308685}">
      <dgm:prSet/>
      <dgm:spPr/>
      <dgm:t>
        <a:bodyPr/>
        <a:lstStyle/>
        <a:p>
          <a:endParaRPr lang="en-GB"/>
        </a:p>
      </dgm:t>
    </dgm:pt>
    <dgm:pt modelId="{E6C81B22-1A43-4F96-B1DD-71F78E68A19A}" type="sibTrans" cxnId="{8504E020-2FA0-4F98-BBA8-487783308685}">
      <dgm:prSet/>
      <dgm:spPr/>
      <dgm:t>
        <a:bodyPr/>
        <a:lstStyle/>
        <a:p>
          <a:endParaRPr lang="en-GB"/>
        </a:p>
      </dgm:t>
    </dgm:pt>
    <dgm:pt modelId="{4B2C758B-771C-45D4-87F6-3516ECF438F7}">
      <dgm:prSet phldrT="[Text]"/>
      <dgm:spPr/>
      <dgm:t>
        <a:bodyPr/>
        <a:lstStyle/>
        <a:p>
          <a:r>
            <a:rPr lang="en-GB" dirty="0"/>
            <a:t>Persuasive </a:t>
          </a:r>
        </a:p>
      </dgm:t>
    </dgm:pt>
    <dgm:pt modelId="{8E07EF1E-EC48-4615-B681-4E636D5BBE9D}" type="parTrans" cxnId="{F7CA3DAD-BE03-4BA1-AF0B-E38D0D761E1A}">
      <dgm:prSet/>
      <dgm:spPr/>
      <dgm:t>
        <a:bodyPr/>
        <a:lstStyle/>
        <a:p>
          <a:endParaRPr lang="en-GB"/>
        </a:p>
      </dgm:t>
    </dgm:pt>
    <dgm:pt modelId="{60818E24-10E4-47BD-8792-A960BD93E4C6}" type="sibTrans" cxnId="{F7CA3DAD-BE03-4BA1-AF0B-E38D0D761E1A}">
      <dgm:prSet/>
      <dgm:spPr/>
      <dgm:t>
        <a:bodyPr/>
        <a:lstStyle/>
        <a:p>
          <a:endParaRPr lang="en-GB"/>
        </a:p>
      </dgm:t>
    </dgm:pt>
    <dgm:pt modelId="{5B602500-32D9-48A2-93D4-2880DC02EA19}">
      <dgm:prSet phldrT="[Text]"/>
      <dgm:spPr/>
      <dgm:t>
        <a:bodyPr/>
        <a:lstStyle/>
        <a:p>
          <a:r>
            <a:rPr lang="en-GB" dirty="0"/>
            <a:t>Reassuring </a:t>
          </a:r>
        </a:p>
      </dgm:t>
    </dgm:pt>
    <dgm:pt modelId="{2D8BAA55-4665-4081-8A82-2E0A8B120AC7}" type="parTrans" cxnId="{E0F17EA4-9914-4E91-B33D-146606A6E8A2}">
      <dgm:prSet/>
      <dgm:spPr/>
      <dgm:t>
        <a:bodyPr/>
        <a:lstStyle/>
        <a:p>
          <a:endParaRPr lang="en-GB"/>
        </a:p>
      </dgm:t>
    </dgm:pt>
    <dgm:pt modelId="{89893A46-9B2C-4417-8C83-72D7374A8318}" type="sibTrans" cxnId="{E0F17EA4-9914-4E91-B33D-146606A6E8A2}">
      <dgm:prSet/>
      <dgm:spPr/>
      <dgm:t>
        <a:bodyPr/>
        <a:lstStyle/>
        <a:p>
          <a:endParaRPr lang="en-GB"/>
        </a:p>
      </dgm:t>
    </dgm:pt>
    <dgm:pt modelId="{363325FD-5C5D-494D-94E5-1A756763F7B2}" type="pres">
      <dgm:prSet presAssocID="{F217BF01-5A80-4606-8F58-C1BBD49C7851}" presName="diagram" presStyleCnt="0">
        <dgm:presLayoutVars>
          <dgm:dir/>
          <dgm:resizeHandles val="exact"/>
        </dgm:presLayoutVars>
      </dgm:prSet>
      <dgm:spPr/>
    </dgm:pt>
    <dgm:pt modelId="{46834983-268F-48D7-8840-9973F8769755}" type="pres">
      <dgm:prSet presAssocID="{25C14E04-9047-4831-BD08-48B396A10560}" presName="node" presStyleLbl="node1" presStyleIdx="0" presStyleCnt="3">
        <dgm:presLayoutVars>
          <dgm:bulletEnabled val="1"/>
        </dgm:presLayoutVars>
      </dgm:prSet>
      <dgm:spPr/>
    </dgm:pt>
    <dgm:pt modelId="{C2E321F9-8354-4253-A435-14F0E365558C}" type="pres">
      <dgm:prSet presAssocID="{E6C81B22-1A43-4F96-B1DD-71F78E68A19A}" presName="sibTrans" presStyleCnt="0"/>
      <dgm:spPr/>
    </dgm:pt>
    <dgm:pt modelId="{7B08F8CF-96F0-43B5-A76C-8AD7D4166D22}" type="pres">
      <dgm:prSet presAssocID="{4B2C758B-771C-45D4-87F6-3516ECF438F7}" presName="node" presStyleLbl="node1" presStyleIdx="1" presStyleCnt="3">
        <dgm:presLayoutVars>
          <dgm:bulletEnabled val="1"/>
        </dgm:presLayoutVars>
      </dgm:prSet>
      <dgm:spPr/>
    </dgm:pt>
    <dgm:pt modelId="{19131FBA-62BB-49B9-AB3A-D7BC8D4F7067}" type="pres">
      <dgm:prSet presAssocID="{60818E24-10E4-47BD-8792-A960BD93E4C6}" presName="sibTrans" presStyleCnt="0"/>
      <dgm:spPr/>
    </dgm:pt>
    <dgm:pt modelId="{0609D3F2-FE35-4835-8ABB-392F6AE0808B}" type="pres">
      <dgm:prSet presAssocID="{5B602500-32D9-48A2-93D4-2880DC02EA19}" presName="node" presStyleLbl="node1" presStyleIdx="2" presStyleCnt="3">
        <dgm:presLayoutVars>
          <dgm:bulletEnabled val="1"/>
        </dgm:presLayoutVars>
      </dgm:prSet>
      <dgm:spPr/>
    </dgm:pt>
  </dgm:ptLst>
  <dgm:cxnLst>
    <dgm:cxn modelId="{8504E020-2FA0-4F98-BBA8-487783308685}" srcId="{F217BF01-5A80-4606-8F58-C1BBD49C7851}" destId="{25C14E04-9047-4831-BD08-48B396A10560}" srcOrd="0" destOrd="0" parTransId="{D2D7A4E9-E5AB-48C7-AE84-26C97E280540}" sibTransId="{E6C81B22-1A43-4F96-B1DD-71F78E68A19A}"/>
    <dgm:cxn modelId="{9EF13769-35C0-43EF-BF09-ED2177B91A56}" type="presOf" srcId="{F217BF01-5A80-4606-8F58-C1BBD49C7851}" destId="{363325FD-5C5D-494D-94E5-1A756763F7B2}" srcOrd="0" destOrd="0" presId="urn:microsoft.com/office/officeart/2005/8/layout/default"/>
    <dgm:cxn modelId="{E0F17EA4-9914-4E91-B33D-146606A6E8A2}" srcId="{F217BF01-5A80-4606-8F58-C1BBD49C7851}" destId="{5B602500-32D9-48A2-93D4-2880DC02EA19}" srcOrd="2" destOrd="0" parTransId="{2D8BAA55-4665-4081-8A82-2E0A8B120AC7}" sibTransId="{89893A46-9B2C-4417-8C83-72D7374A8318}"/>
    <dgm:cxn modelId="{F7CA3DAD-BE03-4BA1-AF0B-E38D0D761E1A}" srcId="{F217BF01-5A80-4606-8F58-C1BBD49C7851}" destId="{4B2C758B-771C-45D4-87F6-3516ECF438F7}" srcOrd="1" destOrd="0" parTransId="{8E07EF1E-EC48-4615-B681-4E636D5BBE9D}" sibTransId="{60818E24-10E4-47BD-8792-A960BD93E4C6}"/>
    <dgm:cxn modelId="{5635D9AE-6E77-4D14-963C-78B2500A7F76}" type="presOf" srcId="{4B2C758B-771C-45D4-87F6-3516ECF438F7}" destId="{7B08F8CF-96F0-43B5-A76C-8AD7D4166D22}" srcOrd="0" destOrd="0" presId="urn:microsoft.com/office/officeart/2005/8/layout/default"/>
    <dgm:cxn modelId="{76F65FAF-930A-4D56-9976-511B7923803D}" type="presOf" srcId="{5B602500-32D9-48A2-93D4-2880DC02EA19}" destId="{0609D3F2-FE35-4835-8ABB-392F6AE0808B}" srcOrd="0" destOrd="0" presId="urn:microsoft.com/office/officeart/2005/8/layout/default"/>
    <dgm:cxn modelId="{6FDCF2F1-8668-40BB-A13A-A44982FFB930}" type="presOf" srcId="{25C14E04-9047-4831-BD08-48B396A10560}" destId="{46834983-268F-48D7-8840-9973F8769755}" srcOrd="0" destOrd="0" presId="urn:microsoft.com/office/officeart/2005/8/layout/default"/>
    <dgm:cxn modelId="{C77FFE98-FA4D-4C0F-A82C-13DC92A2D461}" type="presParOf" srcId="{363325FD-5C5D-494D-94E5-1A756763F7B2}" destId="{46834983-268F-48D7-8840-9973F8769755}" srcOrd="0" destOrd="0" presId="urn:microsoft.com/office/officeart/2005/8/layout/default"/>
    <dgm:cxn modelId="{A2ACB9FC-1C5B-4708-821B-7394772EAEC1}" type="presParOf" srcId="{363325FD-5C5D-494D-94E5-1A756763F7B2}" destId="{C2E321F9-8354-4253-A435-14F0E365558C}" srcOrd="1" destOrd="0" presId="urn:microsoft.com/office/officeart/2005/8/layout/default"/>
    <dgm:cxn modelId="{E04B0C3D-7F39-4920-A03E-E000883084D2}" type="presParOf" srcId="{363325FD-5C5D-494D-94E5-1A756763F7B2}" destId="{7B08F8CF-96F0-43B5-A76C-8AD7D4166D22}" srcOrd="2" destOrd="0" presId="urn:microsoft.com/office/officeart/2005/8/layout/default"/>
    <dgm:cxn modelId="{E59AAF0D-E9BE-4D31-952E-6A05F3F175F8}" type="presParOf" srcId="{363325FD-5C5D-494D-94E5-1A756763F7B2}" destId="{19131FBA-62BB-49B9-AB3A-D7BC8D4F7067}" srcOrd="3" destOrd="0" presId="urn:microsoft.com/office/officeart/2005/8/layout/default"/>
    <dgm:cxn modelId="{852662E5-F946-4717-94D2-38953CB5F442}" type="presParOf" srcId="{363325FD-5C5D-494D-94E5-1A756763F7B2}" destId="{0609D3F2-FE35-4835-8ABB-392F6AE0808B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E4668B-5DBC-4FDF-8655-6E0F746C310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98734D2-2BDC-4A26-8D76-AF97482108FD}">
      <dgm:prSet/>
      <dgm:spPr/>
      <dgm:t>
        <a:bodyPr/>
        <a:lstStyle/>
        <a:p>
          <a:r>
            <a:rPr lang="en-GB"/>
            <a:t>Develop a USP (special features, better quality, convenience, differentiation)</a:t>
          </a:r>
          <a:endParaRPr lang="en-US"/>
        </a:p>
      </dgm:t>
    </dgm:pt>
    <dgm:pt modelId="{B804DF31-2A61-48B6-9936-1D871EB6C0B3}" type="parTrans" cxnId="{D5D5E145-234A-40CE-B7D3-543354DDD7FF}">
      <dgm:prSet/>
      <dgm:spPr/>
      <dgm:t>
        <a:bodyPr/>
        <a:lstStyle/>
        <a:p>
          <a:endParaRPr lang="en-US"/>
        </a:p>
      </dgm:t>
    </dgm:pt>
    <dgm:pt modelId="{E227B170-E41E-4939-BB48-925B6D45DB32}" type="sibTrans" cxnId="{D5D5E145-234A-40CE-B7D3-543354DDD7FF}">
      <dgm:prSet/>
      <dgm:spPr/>
      <dgm:t>
        <a:bodyPr/>
        <a:lstStyle/>
        <a:p>
          <a:endParaRPr lang="en-US"/>
        </a:p>
      </dgm:t>
    </dgm:pt>
    <dgm:pt modelId="{D0276CD4-9EC4-4429-A429-39B4DEE3F971}">
      <dgm:prSet/>
      <dgm:spPr/>
      <dgm:t>
        <a:bodyPr/>
        <a:lstStyle/>
        <a:p>
          <a:r>
            <a:rPr lang="en-GB"/>
            <a:t>Advertising (spreads the word, reminds consumers, brand gets awareness)</a:t>
          </a:r>
          <a:endParaRPr lang="en-US"/>
        </a:p>
      </dgm:t>
    </dgm:pt>
    <dgm:pt modelId="{1A690295-2185-4FF6-82D7-B7C41F6967B4}" type="parTrans" cxnId="{FE495993-883B-4296-8D5C-66B009CA930D}">
      <dgm:prSet/>
      <dgm:spPr/>
      <dgm:t>
        <a:bodyPr/>
        <a:lstStyle/>
        <a:p>
          <a:endParaRPr lang="en-US"/>
        </a:p>
      </dgm:t>
    </dgm:pt>
    <dgm:pt modelId="{5CB87318-0964-45F4-A0F5-3F190098AA2C}" type="sibTrans" cxnId="{FE495993-883B-4296-8D5C-66B009CA930D}">
      <dgm:prSet/>
      <dgm:spPr/>
      <dgm:t>
        <a:bodyPr/>
        <a:lstStyle/>
        <a:p>
          <a:endParaRPr lang="en-US"/>
        </a:p>
      </dgm:t>
    </dgm:pt>
    <dgm:pt modelId="{93A5131A-B326-4868-A082-E2F06CB3DA91}">
      <dgm:prSet/>
      <dgm:spPr/>
      <dgm:t>
        <a:bodyPr/>
        <a:lstStyle/>
        <a:p>
          <a:r>
            <a:rPr lang="en-GB"/>
            <a:t>Sponsorship (cheaper method then advertising)</a:t>
          </a:r>
          <a:endParaRPr lang="en-US"/>
        </a:p>
      </dgm:t>
    </dgm:pt>
    <dgm:pt modelId="{16306094-1F2A-4681-BC75-178F4EE0C4C8}" type="parTrans" cxnId="{19A062C9-EA72-465A-B182-B8905D320F8C}">
      <dgm:prSet/>
      <dgm:spPr/>
      <dgm:t>
        <a:bodyPr/>
        <a:lstStyle/>
        <a:p>
          <a:endParaRPr lang="en-US"/>
        </a:p>
      </dgm:t>
    </dgm:pt>
    <dgm:pt modelId="{A6D18050-4E56-4BF4-A532-9D04225444A6}" type="sibTrans" cxnId="{19A062C9-EA72-465A-B182-B8905D320F8C}">
      <dgm:prSet/>
      <dgm:spPr/>
      <dgm:t>
        <a:bodyPr/>
        <a:lstStyle/>
        <a:p>
          <a:endParaRPr lang="en-US"/>
        </a:p>
      </dgm:t>
    </dgm:pt>
    <dgm:pt modelId="{FCFEF3EF-33F9-4BF7-BECA-047A9698F9E6}">
      <dgm:prSet/>
      <dgm:spPr/>
      <dgm:t>
        <a:bodyPr/>
        <a:lstStyle/>
        <a:p>
          <a:r>
            <a:rPr lang="en-GB"/>
            <a:t>Using social media (focus on particular targets, builds trust amongst customers if online, get feedback from customers, suggest business cares about its customers)</a:t>
          </a:r>
          <a:endParaRPr lang="en-US"/>
        </a:p>
      </dgm:t>
    </dgm:pt>
    <dgm:pt modelId="{BA735CCF-F0B0-48DA-82EE-A54FC960215A}" type="parTrans" cxnId="{DC5EFB29-E3C0-48A5-B636-26DE9620EF41}">
      <dgm:prSet/>
      <dgm:spPr/>
      <dgm:t>
        <a:bodyPr/>
        <a:lstStyle/>
        <a:p>
          <a:endParaRPr lang="en-US"/>
        </a:p>
      </dgm:t>
    </dgm:pt>
    <dgm:pt modelId="{F71D0875-E8AE-4D35-BA01-CDF2FDA97D57}" type="sibTrans" cxnId="{DC5EFB29-E3C0-48A5-B636-26DE9620EF41}">
      <dgm:prSet/>
      <dgm:spPr/>
      <dgm:t>
        <a:bodyPr/>
        <a:lstStyle/>
        <a:p>
          <a:endParaRPr lang="en-US"/>
        </a:p>
      </dgm:t>
    </dgm:pt>
    <dgm:pt modelId="{1F6BBE0F-D452-4071-995C-69A9B125212B}" type="pres">
      <dgm:prSet presAssocID="{85E4668B-5DBC-4FDF-8655-6E0F746C310D}" presName="vert0" presStyleCnt="0">
        <dgm:presLayoutVars>
          <dgm:dir/>
          <dgm:animOne val="branch"/>
          <dgm:animLvl val="lvl"/>
        </dgm:presLayoutVars>
      </dgm:prSet>
      <dgm:spPr/>
    </dgm:pt>
    <dgm:pt modelId="{54AC36BA-E194-44B9-9A31-E47AD3B2CAA7}" type="pres">
      <dgm:prSet presAssocID="{A98734D2-2BDC-4A26-8D76-AF97482108FD}" presName="thickLine" presStyleLbl="alignNode1" presStyleIdx="0" presStyleCnt="4"/>
      <dgm:spPr/>
    </dgm:pt>
    <dgm:pt modelId="{FDA268E2-8342-4C3F-A149-9743E6F0E9FD}" type="pres">
      <dgm:prSet presAssocID="{A98734D2-2BDC-4A26-8D76-AF97482108FD}" presName="horz1" presStyleCnt="0"/>
      <dgm:spPr/>
    </dgm:pt>
    <dgm:pt modelId="{74BEF89E-4BEE-4237-8721-3EE54FADC876}" type="pres">
      <dgm:prSet presAssocID="{A98734D2-2BDC-4A26-8D76-AF97482108FD}" presName="tx1" presStyleLbl="revTx" presStyleIdx="0" presStyleCnt="4"/>
      <dgm:spPr/>
    </dgm:pt>
    <dgm:pt modelId="{AC5D5A73-DDA4-4293-840C-84EDFF7490BA}" type="pres">
      <dgm:prSet presAssocID="{A98734D2-2BDC-4A26-8D76-AF97482108FD}" presName="vert1" presStyleCnt="0"/>
      <dgm:spPr/>
    </dgm:pt>
    <dgm:pt modelId="{E8FA067A-E44A-43DA-B589-A03BB4736D4F}" type="pres">
      <dgm:prSet presAssocID="{D0276CD4-9EC4-4429-A429-39B4DEE3F971}" presName="thickLine" presStyleLbl="alignNode1" presStyleIdx="1" presStyleCnt="4"/>
      <dgm:spPr/>
    </dgm:pt>
    <dgm:pt modelId="{789B962E-26CF-45A7-9118-B36F60178D21}" type="pres">
      <dgm:prSet presAssocID="{D0276CD4-9EC4-4429-A429-39B4DEE3F971}" presName="horz1" presStyleCnt="0"/>
      <dgm:spPr/>
    </dgm:pt>
    <dgm:pt modelId="{BBB060DE-0CF9-45A9-9A1D-A05789A846FC}" type="pres">
      <dgm:prSet presAssocID="{D0276CD4-9EC4-4429-A429-39B4DEE3F971}" presName="tx1" presStyleLbl="revTx" presStyleIdx="1" presStyleCnt="4"/>
      <dgm:spPr/>
    </dgm:pt>
    <dgm:pt modelId="{95753E86-2435-40A6-A277-526B3C67991A}" type="pres">
      <dgm:prSet presAssocID="{D0276CD4-9EC4-4429-A429-39B4DEE3F971}" presName="vert1" presStyleCnt="0"/>
      <dgm:spPr/>
    </dgm:pt>
    <dgm:pt modelId="{C987050C-1090-4AAD-B41A-258051DF91B3}" type="pres">
      <dgm:prSet presAssocID="{93A5131A-B326-4868-A082-E2F06CB3DA91}" presName="thickLine" presStyleLbl="alignNode1" presStyleIdx="2" presStyleCnt="4"/>
      <dgm:spPr/>
    </dgm:pt>
    <dgm:pt modelId="{C9806698-1F99-4F89-AFBB-5B7B10B644B3}" type="pres">
      <dgm:prSet presAssocID="{93A5131A-B326-4868-A082-E2F06CB3DA91}" presName="horz1" presStyleCnt="0"/>
      <dgm:spPr/>
    </dgm:pt>
    <dgm:pt modelId="{D21BA663-A02C-4FAA-94D1-0936D5C0E303}" type="pres">
      <dgm:prSet presAssocID="{93A5131A-B326-4868-A082-E2F06CB3DA91}" presName="tx1" presStyleLbl="revTx" presStyleIdx="2" presStyleCnt="4"/>
      <dgm:spPr/>
    </dgm:pt>
    <dgm:pt modelId="{4D64DE1C-8C1C-4372-85B4-5D5B85BE4569}" type="pres">
      <dgm:prSet presAssocID="{93A5131A-B326-4868-A082-E2F06CB3DA91}" presName="vert1" presStyleCnt="0"/>
      <dgm:spPr/>
    </dgm:pt>
    <dgm:pt modelId="{F932F0E4-7A74-4099-A076-C1AEFE407164}" type="pres">
      <dgm:prSet presAssocID="{FCFEF3EF-33F9-4BF7-BECA-047A9698F9E6}" presName="thickLine" presStyleLbl="alignNode1" presStyleIdx="3" presStyleCnt="4"/>
      <dgm:spPr/>
    </dgm:pt>
    <dgm:pt modelId="{11327B35-250F-453C-BA5D-17ABD6D8BD5E}" type="pres">
      <dgm:prSet presAssocID="{FCFEF3EF-33F9-4BF7-BECA-047A9698F9E6}" presName="horz1" presStyleCnt="0"/>
      <dgm:spPr/>
    </dgm:pt>
    <dgm:pt modelId="{3660B30D-FF1E-4D67-BBA2-E574C7EC2133}" type="pres">
      <dgm:prSet presAssocID="{FCFEF3EF-33F9-4BF7-BECA-047A9698F9E6}" presName="tx1" presStyleLbl="revTx" presStyleIdx="3" presStyleCnt="4"/>
      <dgm:spPr/>
    </dgm:pt>
    <dgm:pt modelId="{DB66BB9B-1527-44AA-AB00-42E92FE3E3DD}" type="pres">
      <dgm:prSet presAssocID="{FCFEF3EF-33F9-4BF7-BECA-047A9698F9E6}" presName="vert1" presStyleCnt="0"/>
      <dgm:spPr/>
    </dgm:pt>
  </dgm:ptLst>
  <dgm:cxnLst>
    <dgm:cxn modelId="{F6831728-0386-4C42-A319-7C9E35B467C8}" type="presOf" srcId="{FCFEF3EF-33F9-4BF7-BECA-047A9698F9E6}" destId="{3660B30D-FF1E-4D67-BBA2-E574C7EC2133}" srcOrd="0" destOrd="0" presId="urn:microsoft.com/office/officeart/2008/layout/LinedList"/>
    <dgm:cxn modelId="{DC5EFB29-E3C0-48A5-B636-26DE9620EF41}" srcId="{85E4668B-5DBC-4FDF-8655-6E0F746C310D}" destId="{FCFEF3EF-33F9-4BF7-BECA-047A9698F9E6}" srcOrd="3" destOrd="0" parTransId="{BA735CCF-F0B0-48DA-82EE-A54FC960215A}" sibTransId="{F71D0875-E8AE-4D35-BA01-CDF2FDA97D57}"/>
    <dgm:cxn modelId="{DEA0FC33-C651-4BEB-81CC-28674ECABED6}" type="presOf" srcId="{85E4668B-5DBC-4FDF-8655-6E0F746C310D}" destId="{1F6BBE0F-D452-4071-995C-69A9B125212B}" srcOrd="0" destOrd="0" presId="urn:microsoft.com/office/officeart/2008/layout/LinedList"/>
    <dgm:cxn modelId="{D5D5E145-234A-40CE-B7D3-543354DDD7FF}" srcId="{85E4668B-5DBC-4FDF-8655-6E0F746C310D}" destId="{A98734D2-2BDC-4A26-8D76-AF97482108FD}" srcOrd="0" destOrd="0" parTransId="{B804DF31-2A61-48B6-9936-1D871EB6C0B3}" sibTransId="{E227B170-E41E-4939-BB48-925B6D45DB32}"/>
    <dgm:cxn modelId="{D322B07D-5D19-425B-A630-2E8B869F8E54}" type="presOf" srcId="{93A5131A-B326-4868-A082-E2F06CB3DA91}" destId="{D21BA663-A02C-4FAA-94D1-0936D5C0E303}" srcOrd="0" destOrd="0" presId="urn:microsoft.com/office/officeart/2008/layout/LinedList"/>
    <dgm:cxn modelId="{FE495993-883B-4296-8D5C-66B009CA930D}" srcId="{85E4668B-5DBC-4FDF-8655-6E0F746C310D}" destId="{D0276CD4-9EC4-4429-A429-39B4DEE3F971}" srcOrd="1" destOrd="0" parTransId="{1A690295-2185-4FF6-82D7-B7C41F6967B4}" sibTransId="{5CB87318-0964-45F4-A0F5-3F190098AA2C}"/>
    <dgm:cxn modelId="{7A027EBD-9A6A-43FC-880F-CD63DD1276AA}" type="presOf" srcId="{A98734D2-2BDC-4A26-8D76-AF97482108FD}" destId="{74BEF89E-4BEE-4237-8721-3EE54FADC876}" srcOrd="0" destOrd="0" presId="urn:microsoft.com/office/officeart/2008/layout/LinedList"/>
    <dgm:cxn modelId="{19A062C9-EA72-465A-B182-B8905D320F8C}" srcId="{85E4668B-5DBC-4FDF-8655-6E0F746C310D}" destId="{93A5131A-B326-4868-A082-E2F06CB3DA91}" srcOrd="2" destOrd="0" parTransId="{16306094-1F2A-4681-BC75-178F4EE0C4C8}" sibTransId="{A6D18050-4E56-4BF4-A532-9D04225444A6}"/>
    <dgm:cxn modelId="{B1F42FFB-856E-4DE7-AABA-26D78695C48E}" type="presOf" srcId="{D0276CD4-9EC4-4429-A429-39B4DEE3F971}" destId="{BBB060DE-0CF9-45A9-9A1D-A05789A846FC}" srcOrd="0" destOrd="0" presId="urn:microsoft.com/office/officeart/2008/layout/LinedList"/>
    <dgm:cxn modelId="{3E1C3D6D-399C-46B1-8CD5-2914B6FA4C00}" type="presParOf" srcId="{1F6BBE0F-D452-4071-995C-69A9B125212B}" destId="{54AC36BA-E194-44B9-9A31-E47AD3B2CAA7}" srcOrd="0" destOrd="0" presId="urn:microsoft.com/office/officeart/2008/layout/LinedList"/>
    <dgm:cxn modelId="{411F4039-6E3F-4A93-8C6B-A0A29FCCA31E}" type="presParOf" srcId="{1F6BBE0F-D452-4071-995C-69A9B125212B}" destId="{FDA268E2-8342-4C3F-A149-9743E6F0E9FD}" srcOrd="1" destOrd="0" presId="urn:microsoft.com/office/officeart/2008/layout/LinedList"/>
    <dgm:cxn modelId="{EC706319-D60E-4193-A438-DAC25005EB7A}" type="presParOf" srcId="{FDA268E2-8342-4C3F-A149-9743E6F0E9FD}" destId="{74BEF89E-4BEE-4237-8721-3EE54FADC876}" srcOrd="0" destOrd="0" presId="urn:microsoft.com/office/officeart/2008/layout/LinedList"/>
    <dgm:cxn modelId="{88C4FC11-515B-43AB-A591-50AC442D1831}" type="presParOf" srcId="{FDA268E2-8342-4C3F-A149-9743E6F0E9FD}" destId="{AC5D5A73-DDA4-4293-840C-84EDFF7490BA}" srcOrd="1" destOrd="0" presId="urn:microsoft.com/office/officeart/2008/layout/LinedList"/>
    <dgm:cxn modelId="{1AFDB2AE-6D02-4AF8-B718-6D713AB1D602}" type="presParOf" srcId="{1F6BBE0F-D452-4071-995C-69A9B125212B}" destId="{E8FA067A-E44A-43DA-B589-A03BB4736D4F}" srcOrd="2" destOrd="0" presId="urn:microsoft.com/office/officeart/2008/layout/LinedList"/>
    <dgm:cxn modelId="{0DD5DE50-7F74-491B-80E5-4CA8E4449F72}" type="presParOf" srcId="{1F6BBE0F-D452-4071-995C-69A9B125212B}" destId="{789B962E-26CF-45A7-9118-B36F60178D21}" srcOrd="3" destOrd="0" presId="urn:microsoft.com/office/officeart/2008/layout/LinedList"/>
    <dgm:cxn modelId="{212A016F-F83C-44B2-A1A2-C946668D2658}" type="presParOf" srcId="{789B962E-26CF-45A7-9118-B36F60178D21}" destId="{BBB060DE-0CF9-45A9-9A1D-A05789A846FC}" srcOrd="0" destOrd="0" presId="urn:microsoft.com/office/officeart/2008/layout/LinedList"/>
    <dgm:cxn modelId="{6EF46D6B-239A-47D6-9D63-2DB040BDAE84}" type="presParOf" srcId="{789B962E-26CF-45A7-9118-B36F60178D21}" destId="{95753E86-2435-40A6-A277-526B3C67991A}" srcOrd="1" destOrd="0" presId="urn:microsoft.com/office/officeart/2008/layout/LinedList"/>
    <dgm:cxn modelId="{5919F014-B59E-48E2-B43C-F215DC54F5B7}" type="presParOf" srcId="{1F6BBE0F-D452-4071-995C-69A9B125212B}" destId="{C987050C-1090-4AAD-B41A-258051DF91B3}" srcOrd="4" destOrd="0" presId="urn:microsoft.com/office/officeart/2008/layout/LinedList"/>
    <dgm:cxn modelId="{062B7CCC-B0FB-492B-B739-95D59AD7D6E2}" type="presParOf" srcId="{1F6BBE0F-D452-4071-995C-69A9B125212B}" destId="{C9806698-1F99-4F89-AFBB-5B7B10B644B3}" srcOrd="5" destOrd="0" presId="urn:microsoft.com/office/officeart/2008/layout/LinedList"/>
    <dgm:cxn modelId="{215882F9-F9C8-441D-8885-8F16338B69CC}" type="presParOf" srcId="{C9806698-1F99-4F89-AFBB-5B7B10B644B3}" destId="{D21BA663-A02C-4FAA-94D1-0936D5C0E303}" srcOrd="0" destOrd="0" presId="urn:microsoft.com/office/officeart/2008/layout/LinedList"/>
    <dgm:cxn modelId="{FC50A2B1-ED3B-4B46-BB01-300A2E734DC8}" type="presParOf" srcId="{C9806698-1F99-4F89-AFBB-5B7B10B644B3}" destId="{4D64DE1C-8C1C-4372-85B4-5D5B85BE4569}" srcOrd="1" destOrd="0" presId="urn:microsoft.com/office/officeart/2008/layout/LinedList"/>
    <dgm:cxn modelId="{512EFA3D-F7B1-494C-93CD-F3DB5C0A40CD}" type="presParOf" srcId="{1F6BBE0F-D452-4071-995C-69A9B125212B}" destId="{F932F0E4-7A74-4099-A076-C1AEFE407164}" srcOrd="6" destOrd="0" presId="urn:microsoft.com/office/officeart/2008/layout/LinedList"/>
    <dgm:cxn modelId="{DC882905-6E7A-4333-9AB1-4107056DD2DA}" type="presParOf" srcId="{1F6BBE0F-D452-4071-995C-69A9B125212B}" destId="{11327B35-250F-453C-BA5D-17ABD6D8BD5E}" srcOrd="7" destOrd="0" presId="urn:microsoft.com/office/officeart/2008/layout/LinedList"/>
    <dgm:cxn modelId="{56E0948E-35D7-4943-9BF6-C65557AB5BCE}" type="presParOf" srcId="{11327B35-250F-453C-BA5D-17ABD6D8BD5E}" destId="{3660B30D-FF1E-4D67-BBA2-E574C7EC2133}" srcOrd="0" destOrd="0" presId="urn:microsoft.com/office/officeart/2008/layout/LinedList"/>
    <dgm:cxn modelId="{ED044717-0904-4D8D-B1E2-0AAB827C9AA2}" type="presParOf" srcId="{11327B35-250F-453C-BA5D-17ABD6D8BD5E}" destId="{DB66BB9B-1527-44AA-AB00-42E92FE3E3D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834983-268F-48D7-8840-9973F8769755}">
      <dsp:nvSpPr>
        <dsp:cNvPr id="0" name=""/>
        <dsp:cNvSpPr/>
      </dsp:nvSpPr>
      <dsp:spPr>
        <a:xfrm>
          <a:off x="0" y="364436"/>
          <a:ext cx="1617708" cy="9706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Informative </a:t>
          </a:r>
        </a:p>
      </dsp:txBody>
      <dsp:txXfrm>
        <a:off x="0" y="364436"/>
        <a:ext cx="1617708" cy="970625"/>
      </dsp:txXfrm>
    </dsp:sp>
    <dsp:sp modelId="{7B08F8CF-96F0-43B5-A76C-8AD7D4166D22}">
      <dsp:nvSpPr>
        <dsp:cNvPr id="0" name=""/>
        <dsp:cNvSpPr/>
      </dsp:nvSpPr>
      <dsp:spPr>
        <a:xfrm>
          <a:off x="1779479" y="364436"/>
          <a:ext cx="1617708" cy="9706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Persuasive </a:t>
          </a:r>
        </a:p>
      </dsp:txBody>
      <dsp:txXfrm>
        <a:off x="1779479" y="364436"/>
        <a:ext cx="1617708" cy="970625"/>
      </dsp:txXfrm>
    </dsp:sp>
    <dsp:sp modelId="{0609D3F2-FE35-4835-8ABB-392F6AE0808B}">
      <dsp:nvSpPr>
        <dsp:cNvPr id="0" name=""/>
        <dsp:cNvSpPr/>
      </dsp:nvSpPr>
      <dsp:spPr>
        <a:xfrm>
          <a:off x="3558959" y="364436"/>
          <a:ext cx="1617708" cy="9706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Reassuring </a:t>
          </a:r>
        </a:p>
      </dsp:txBody>
      <dsp:txXfrm>
        <a:off x="3558959" y="364436"/>
        <a:ext cx="1617708" cy="9706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AC36BA-E194-44B9-9A31-E47AD3B2CAA7}">
      <dsp:nvSpPr>
        <dsp:cNvPr id="0" name=""/>
        <dsp:cNvSpPr/>
      </dsp:nvSpPr>
      <dsp:spPr>
        <a:xfrm>
          <a:off x="0" y="0"/>
          <a:ext cx="105545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EF89E-4BEE-4237-8721-3EE54FADC876}">
      <dsp:nvSpPr>
        <dsp:cNvPr id="0" name=""/>
        <dsp:cNvSpPr/>
      </dsp:nvSpPr>
      <dsp:spPr>
        <a:xfrm>
          <a:off x="0" y="0"/>
          <a:ext cx="10554574" cy="909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Develop a USP (special features, better quality, convenience, differentiation)</a:t>
          </a:r>
          <a:endParaRPr lang="en-US" sz="2000" kern="1200"/>
        </a:p>
      </dsp:txBody>
      <dsp:txXfrm>
        <a:off x="0" y="0"/>
        <a:ext cx="10554574" cy="909127"/>
      </dsp:txXfrm>
    </dsp:sp>
    <dsp:sp modelId="{E8FA067A-E44A-43DA-B589-A03BB4736D4F}">
      <dsp:nvSpPr>
        <dsp:cNvPr id="0" name=""/>
        <dsp:cNvSpPr/>
      </dsp:nvSpPr>
      <dsp:spPr>
        <a:xfrm>
          <a:off x="0" y="909127"/>
          <a:ext cx="105545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B060DE-0CF9-45A9-9A1D-A05789A846FC}">
      <dsp:nvSpPr>
        <dsp:cNvPr id="0" name=""/>
        <dsp:cNvSpPr/>
      </dsp:nvSpPr>
      <dsp:spPr>
        <a:xfrm>
          <a:off x="0" y="909127"/>
          <a:ext cx="10554574" cy="909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Advertising (spreads the word, reminds consumers, brand gets awareness)</a:t>
          </a:r>
          <a:endParaRPr lang="en-US" sz="2000" kern="1200"/>
        </a:p>
      </dsp:txBody>
      <dsp:txXfrm>
        <a:off x="0" y="909127"/>
        <a:ext cx="10554574" cy="909127"/>
      </dsp:txXfrm>
    </dsp:sp>
    <dsp:sp modelId="{C987050C-1090-4AAD-B41A-258051DF91B3}">
      <dsp:nvSpPr>
        <dsp:cNvPr id="0" name=""/>
        <dsp:cNvSpPr/>
      </dsp:nvSpPr>
      <dsp:spPr>
        <a:xfrm>
          <a:off x="0" y="1818255"/>
          <a:ext cx="105545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1BA663-A02C-4FAA-94D1-0936D5C0E303}">
      <dsp:nvSpPr>
        <dsp:cNvPr id="0" name=""/>
        <dsp:cNvSpPr/>
      </dsp:nvSpPr>
      <dsp:spPr>
        <a:xfrm>
          <a:off x="0" y="1818255"/>
          <a:ext cx="10554574" cy="909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Sponsorship (cheaper method then advertising)</a:t>
          </a:r>
          <a:endParaRPr lang="en-US" sz="2000" kern="1200"/>
        </a:p>
      </dsp:txBody>
      <dsp:txXfrm>
        <a:off x="0" y="1818255"/>
        <a:ext cx="10554574" cy="909127"/>
      </dsp:txXfrm>
    </dsp:sp>
    <dsp:sp modelId="{F932F0E4-7A74-4099-A076-C1AEFE407164}">
      <dsp:nvSpPr>
        <dsp:cNvPr id="0" name=""/>
        <dsp:cNvSpPr/>
      </dsp:nvSpPr>
      <dsp:spPr>
        <a:xfrm>
          <a:off x="0" y="2727383"/>
          <a:ext cx="105545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60B30D-FF1E-4D67-BBA2-E574C7EC2133}">
      <dsp:nvSpPr>
        <dsp:cNvPr id="0" name=""/>
        <dsp:cNvSpPr/>
      </dsp:nvSpPr>
      <dsp:spPr>
        <a:xfrm>
          <a:off x="0" y="2727383"/>
          <a:ext cx="10554574" cy="909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Using social media (focus on particular targets, builds trust amongst customers if online, get feedback from customers, suggest business cares about its customers)</a:t>
          </a:r>
          <a:endParaRPr lang="en-US" sz="2000" kern="1200"/>
        </a:p>
      </dsp:txBody>
      <dsp:txXfrm>
        <a:off x="0" y="2727383"/>
        <a:ext cx="10554574" cy="9091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5/3/2021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F0388-4A10-49E5-AE23-FF75A20143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Branding and promotion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362AFB-B753-4597-BB4D-5F49ED8327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 level business</a:t>
            </a:r>
          </a:p>
        </p:txBody>
      </p:sp>
    </p:spTree>
    <p:extLst>
      <p:ext uri="{BB962C8B-B14F-4D97-AF65-F5344CB8AC3E}">
        <p14:creationId xmlns:p14="http://schemas.microsoft.com/office/powerpoint/2010/main" val="899030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7390F-4A5D-4364-AD78-E18A1FAF8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 relations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B8C66-C786-4991-B7A0-5CBA6364F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Businesses communicate with their stakeholders using public relations (PR). The main of PR is to increase sales by improving the image of the business.</a:t>
            </a:r>
          </a:p>
          <a:p>
            <a:r>
              <a:rPr lang="en-GB" dirty="0"/>
              <a:t>Press release (some info about the business published in the media; articles, news report)</a:t>
            </a:r>
          </a:p>
          <a:p>
            <a:r>
              <a:rPr lang="en-GB" dirty="0"/>
              <a:t>Press conference (representatives meet with the media present information verbally)</a:t>
            </a:r>
          </a:p>
          <a:p>
            <a:r>
              <a:rPr lang="en-GB" dirty="0"/>
              <a:t>Sponsorship (attract publicity by linking brands with events particularly sports events) </a:t>
            </a:r>
          </a:p>
          <a:p>
            <a:r>
              <a:rPr lang="en-GB" dirty="0"/>
              <a:t>Donations (used to improve their image)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77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9A2E6-31EB-48C7-B657-3DD7565E0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Merchandising and packaging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09F85-1F11-4F8E-84D5-36F93D38F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point of sale has to be attractive, this is called merchandising.</a:t>
            </a:r>
          </a:p>
          <a:p>
            <a:r>
              <a:rPr lang="en-GB" dirty="0"/>
              <a:t>Examples:</a:t>
            </a:r>
          </a:p>
          <a:p>
            <a:r>
              <a:rPr lang="en-GB" dirty="0"/>
              <a:t>Product layout: at stores products they want you to purchase are placed at eye level</a:t>
            </a:r>
          </a:p>
          <a:p>
            <a:r>
              <a:rPr lang="en-GB" dirty="0"/>
              <a:t>Display materials: posters, leaflets and window displays used by retailers to attract customers</a:t>
            </a:r>
          </a:p>
          <a:p>
            <a:r>
              <a:rPr lang="en-GB" dirty="0"/>
              <a:t>Stock: must keep shelves well stocked, empty shelves leave a bad impression</a:t>
            </a:r>
          </a:p>
        </p:txBody>
      </p:sp>
    </p:spTree>
    <p:extLst>
      <p:ext uri="{BB962C8B-B14F-4D97-AF65-F5344CB8AC3E}">
        <p14:creationId xmlns:p14="http://schemas.microsoft.com/office/powerpoint/2010/main" val="1421777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06065-3EE3-48AA-8ECC-77E622AA6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Direct mailing &amp; direct or personal selling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137CAC-8BCA-4092-A8C8-1170F1E872E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Mail out leaflets (businesses do this)</a:t>
            </a:r>
          </a:p>
          <a:p>
            <a:r>
              <a:rPr lang="en-GB" dirty="0"/>
              <a:t>Sometimes personal letters are used</a:t>
            </a:r>
          </a:p>
          <a:p>
            <a:r>
              <a:rPr lang="en-GB" dirty="0"/>
              <a:t>Development of ICT has led to the increased use of personalised marketing via emails in spam.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61319D1-A8C6-49EC-A878-183CE43B9A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This might involve a sales representative calling households or businesses hoping to sell products.</a:t>
            </a:r>
          </a:p>
          <a:p>
            <a:r>
              <a:rPr lang="en-GB" dirty="0"/>
              <a:t>It could be a telephone from call centre.</a:t>
            </a:r>
          </a:p>
          <a:p>
            <a:r>
              <a:rPr lang="en-GB" dirty="0"/>
              <a:t>An advantage of this approach is that features of the products can be discussed over the phone.</a:t>
            </a:r>
          </a:p>
        </p:txBody>
      </p:sp>
    </p:spTree>
    <p:extLst>
      <p:ext uri="{BB962C8B-B14F-4D97-AF65-F5344CB8AC3E}">
        <p14:creationId xmlns:p14="http://schemas.microsoft.com/office/powerpoint/2010/main" val="3097939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DF296-D075-4577-997D-61DF9F119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Exhibitions or trade fairs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BB9482-3077-43FA-B45F-DAFC58FEB8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are they?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508816-578E-4C65-89A7-7B64120092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Businesses set up stands and promote their products face-to-face. </a:t>
            </a:r>
          </a:p>
          <a:p>
            <a:r>
              <a:rPr lang="en-GB" dirty="0"/>
              <a:t>Trade fairs can be attended by commercial buyers or consumers or both.</a:t>
            </a:r>
          </a:p>
          <a:p>
            <a:r>
              <a:rPr lang="en-GB" dirty="0"/>
              <a:t>In UK, some popular exhibitions are the Motor Show, Ideal Home Exhibition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87FB341-7018-4DE1-8C3A-0862D9BD1E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What are the advantages?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EB076B3-178E-4267-9237-C6BB19F632C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Products can be tested out on consumers before launch.</a:t>
            </a:r>
          </a:p>
          <a:p>
            <a:r>
              <a:rPr lang="en-GB" dirty="0"/>
              <a:t>Some exhibitions are overseas and can be used to break into foreign markets.</a:t>
            </a:r>
          </a:p>
          <a:p>
            <a:r>
              <a:rPr lang="en-GB" dirty="0"/>
              <a:t>Products can be physically demonstrated and questions answered.</a:t>
            </a:r>
          </a:p>
          <a:p>
            <a:r>
              <a:rPr lang="en-GB" dirty="0"/>
              <a:t>Exhibitions often attract the media.</a:t>
            </a:r>
          </a:p>
          <a:p>
            <a:r>
              <a:rPr lang="en-GB" dirty="0"/>
              <a:t>Customers can speak to business owners or senior personnel face-to-face.</a:t>
            </a:r>
          </a:p>
        </p:txBody>
      </p:sp>
    </p:spTree>
    <p:extLst>
      <p:ext uri="{BB962C8B-B14F-4D97-AF65-F5344CB8AC3E}">
        <p14:creationId xmlns:p14="http://schemas.microsoft.com/office/powerpoint/2010/main" val="1051385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1E0D4A3-ECB8-4689-ABDB-9CE848CE8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D32518-7D87-4156-B7DF-F905F07FF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effectLst/>
        </p:spPr>
        <p:txBody>
          <a:bodyPr anchor="ctr">
            <a:normAutofit/>
          </a:bodyPr>
          <a:lstStyle/>
          <a:p>
            <a:pPr algn="ctr"/>
            <a:r>
              <a:rPr lang="en-GB" sz="2800">
                <a:solidFill>
                  <a:schemeClr val="tx1"/>
                </a:solidFill>
              </a:rPr>
              <a:t>Choice of promotional methods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854772B-9C8F-4037-89E0-3A45208AB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7093" y="1576408"/>
            <a:ext cx="10917814" cy="4638125"/>
          </a:xfrm>
          <a:custGeom>
            <a:avLst/>
            <a:gdLst>
              <a:gd name="connsiteX0" fmla="*/ 5441025 w 10917814"/>
              <a:gd name="connsiteY0" fmla="*/ 0 h 4638125"/>
              <a:gd name="connsiteX1" fmla="*/ 5453725 w 10917814"/>
              <a:gd name="connsiteY1" fmla="*/ 0 h 4638125"/>
              <a:gd name="connsiteX2" fmla="*/ 5464308 w 10917814"/>
              <a:gd name="connsiteY2" fmla="*/ 0 h 4638125"/>
              <a:gd name="connsiteX3" fmla="*/ 5477009 w 10917814"/>
              <a:gd name="connsiteY3" fmla="*/ 4762 h 4638125"/>
              <a:gd name="connsiteX4" fmla="*/ 5489708 w 10917814"/>
              <a:gd name="connsiteY4" fmla="*/ 9525 h 4638125"/>
              <a:gd name="connsiteX5" fmla="*/ 5498175 w 10917814"/>
              <a:gd name="connsiteY5" fmla="*/ 12700 h 4638125"/>
              <a:gd name="connsiteX6" fmla="*/ 5865801 w 10917814"/>
              <a:gd name="connsiteY6" fmla="*/ 288419 h 4638125"/>
              <a:gd name="connsiteX7" fmla="*/ 10765009 w 10917814"/>
              <a:gd name="connsiteY7" fmla="*/ 288419 h 4638125"/>
              <a:gd name="connsiteX8" fmla="*/ 10917814 w 10917814"/>
              <a:gd name="connsiteY8" fmla="*/ 441224 h 4638125"/>
              <a:gd name="connsiteX9" fmla="*/ 10917814 w 10917814"/>
              <a:gd name="connsiteY9" fmla="*/ 4485320 h 4638125"/>
              <a:gd name="connsiteX10" fmla="*/ 10765009 w 10917814"/>
              <a:gd name="connsiteY10" fmla="*/ 4638125 h 4638125"/>
              <a:gd name="connsiteX11" fmla="*/ 152805 w 10917814"/>
              <a:gd name="connsiteY11" fmla="*/ 4638125 h 4638125"/>
              <a:gd name="connsiteX12" fmla="*/ 0 w 10917814"/>
              <a:gd name="connsiteY12" fmla="*/ 4485320 h 4638125"/>
              <a:gd name="connsiteX13" fmla="*/ 0 w 10917814"/>
              <a:gd name="connsiteY13" fmla="*/ 441224 h 4638125"/>
              <a:gd name="connsiteX14" fmla="*/ 152805 w 10917814"/>
              <a:gd name="connsiteY14" fmla="*/ 288419 h 4638125"/>
              <a:gd name="connsiteX15" fmla="*/ 5041650 w 10917814"/>
              <a:gd name="connsiteY15" fmla="*/ 288419 h 4638125"/>
              <a:gd name="connsiteX16" fmla="*/ 5409275 w 10917814"/>
              <a:gd name="connsiteY16" fmla="*/ 12700 h 4638125"/>
              <a:gd name="connsiteX17" fmla="*/ 5417742 w 10917814"/>
              <a:gd name="connsiteY17" fmla="*/ 9525 h 4638125"/>
              <a:gd name="connsiteX18" fmla="*/ 5430442 w 10917814"/>
              <a:gd name="connsiteY18" fmla="*/ 4762 h 46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917814" h="4638125">
                <a:moveTo>
                  <a:pt x="5441025" y="0"/>
                </a:moveTo>
                <a:lnTo>
                  <a:pt x="5453725" y="0"/>
                </a:lnTo>
                <a:lnTo>
                  <a:pt x="5464308" y="0"/>
                </a:lnTo>
                <a:lnTo>
                  <a:pt x="5477009" y="4762"/>
                </a:lnTo>
                <a:lnTo>
                  <a:pt x="5489708" y="9525"/>
                </a:lnTo>
                <a:lnTo>
                  <a:pt x="5498175" y="12700"/>
                </a:lnTo>
                <a:lnTo>
                  <a:pt x="5865801" y="288419"/>
                </a:lnTo>
                <a:lnTo>
                  <a:pt x="10765009" y="288419"/>
                </a:lnTo>
                <a:cubicBezTo>
                  <a:pt x="10849401" y="288419"/>
                  <a:pt x="10917814" y="356832"/>
                  <a:pt x="10917814" y="441224"/>
                </a:cubicBezTo>
                <a:lnTo>
                  <a:pt x="10917814" y="4485320"/>
                </a:lnTo>
                <a:cubicBezTo>
                  <a:pt x="10917814" y="4569712"/>
                  <a:pt x="10849401" y="4638125"/>
                  <a:pt x="10765009" y="4638125"/>
                </a:cubicBezTo>
                <a:lnTo>
                  <a:pt x="152805" y="4638125"/>
                </a:lnTo>
                <a:cubicBezTo>
                  <a:pt x="68413" y="4638125"/>
                  <a:pt x="0" y="4569712"/>
                  <a:pt x="0" y="4485320"/>
                </a:cubicBezTo>
                <a:lnTo>
                  <a:pt x="0" y="441224"/>
                </a:lnTo>
                <a:cubicBezTo>
                  <a:pt x="0" y="356832"/>
                  <a:pt x="68413" y="288419"/>
                  <a:pt x="152805" y="288419"/>
                </a:cubicBezTo>
                <a:lnTo>
                  <a:pt x="5041650" y="288419"/>
                </a:lnTo>
                <a:lnTo>
                  <a:pt x="5409275" y="12700"/>
                </a:lnTo>
                <a:lnTo>
                  <a:pt x="5417742" y="9525"/>
                </a:lnTo>
                <a:lnTo>
                  <a:pt x="5430442" y="4762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E5B939-12BB-46EB-BAE0-7BE2D7706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732" y="2222287"/>
            <a:ext cx="9966953" cy="3636511"/>
          </a:xfrm>
          <a:effectLst/>
        </p:spPr>
        <p:txBody>
          <a:bodyPr>
            <a:normAutofit/>
          </a:bodyPr>
          <a:lstStyle/>
          <a:p>
            <a:r>
              <a:rPr lang="en-GB" dirty="0"/>
              <a:t>Cost </a:t>
            </a:r>
          </a:p>
          <a:p>
            <a:r>
              <a:rPr lang="en-GB" dirty="0"/>
              <a:t>Market type</a:t>
            </a:r>
          </a:p>
          <a:p>
            <a:r>
              <a:rPr lang="en-GB" dirty="0"/>
              <a:t>Product type</a:t>
            </a:r>
          </a:p>
          <a:p>
            <a:r>
              <a:rPr lang="en-GB" dirty="0"/>
              <a:t>Stage in the product life cycle</a:t>
            </a:r>
          </a:p>
          <a:p>
            <a:r>
              <a:rPr lang="en-GB" dirty="0"/>
              <a:t>Competitors’ promotions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6675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44C10-931D-4D5B-A43B-A0765A1D8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How to build your brand?</a:t>
            </a:r>
            <a:endParaRPr lang="en-GB" dirty="0"/>
          </a:p>
        </p:txBody>
      </p:sp>
      <p:graphicFrame>
        <p:nvGraphicFramePr>
          <p:cNvPr id="31" name="Content Placeholder 2">
            <a:extLst>
              <a:ext uri="{FF2B5EF4-FFF2-40B4-BE49-F238E27FC236}">
                <a16:creationId xmlns:a16="http://schemas.microsoft.com/office/drawing/2014/main" id="{D92BD511-066F-4C88-B11C-FD6AAD5B8FC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18712" y="2222287"/>
          <a:ext cx="10554574" cy="3636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4234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EB75A-DA3A-406D-B5E9-D4D265DC2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Changes in branding and promotion to reflect social trends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D6E059-B5EB-4608-A796-B46C908B03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Viral marketing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31DD02-FF29-4FC1-8FF4-FFEFC5F05E0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Viral marketing is when people pass on messages, clips about products online or electronically.</a:t>
            </a:r>
          </a:p>
          <a:p>
            <a:r>
              <a:rPr lang="en-GB" dirty="0"/>
              <a:t>This multiplies the results from people sharing with friends, family, colleagues and others which creates exponential growth for businesses.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A573302-03CD-47DE-82E7-891F237596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Emotional branding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77A1FA2-E7CC-4AA4-A738-62611B706EE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Aim is to develop a love affair between the consumer and the brand. </a:t>
            </a:r>
          </a:p>
          <a:p>
            <a:r>
              <a:rPr lang="en-GB" dirty="0"/>
              <a:t>Appeals to the human emotion, need and perceived aspiration.</a:t>
            </a:r>
          </a:p>
          <a:p>
            <a:r>
              <a:rPr lang="en-GB" dirty="0"/>
              <a:t>People’s actions are more driven by emotion than reason.</a:t>
            </a:r>
          </a:p>
          <a:p>
            <a:r>
              <a:rPr lang="en-GB" dirty="0"/>
              <a:t>Example of this is Apple: younger people(cool product) managed to connect with the customer.</a:t>
            </a:r>
          </a:p>
        </p:txBody>
      </p:sp>
    </p:spTree>
    <p:extLst>
      <p:ext uri="{BB962C8B-B14F-4D97-AF65-F5344CB8AC3E}">
        <p14:creationId xmlns:p14="http://schemas.microsoft.com/office/powerpoint/2010/main" val="2413347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5BEDA-14FE-448A-AD6A-B46284784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Changes in branding and promotion to reflect social trends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6F3A1C-BDCC-468F-93D3-58A7E5E9F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Social media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508E3A-B435-473E-B4A3-52B1D86B4AA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6B2497-00B4-4B84-AD96-CD7BAA754C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12687D-F79B-4001-9C8B-7BFD12F3A95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508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B35A1-0B36-4C54-82C6-6FDF79403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points in this topic are: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78C0B-6F53-4815-BFB6-6930360DB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Types of promotion</a:t>
            </a:r>
          </a:p>
          <a:p>
            <a:r>
              <a:rPr lang="en-GB" dirty="0"/>
              <a:t>Types of branding</a:t>
            </a:r>
          </a:p>
          <a:p>
            <a:r>
              <a:rPr lang="en-GB" dirty="0"/>
              <a:t>The benefits of strong branding</a:t>
            </a:r>
          </a:p>
          <a:p>
            <a:r>
              <a:rPr lang="en-GB" dirty="0"/>
              <a:t>Ways to build a brand</a:t>
            </a:r>
          </a:p>
          <a:p>
            <a:r>
              <a:rPr lang="en-GB" dirty="0"/>
              <a:t>Changes in branding and promotion to reflect social trends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54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22899-B848-46EF-BB83-AD5278934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promotion?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605D4-9947-4CD5-9282-6B1D994FA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is the process of attracting customers to buy products created by businesses.</a:t>
            </a:r>
          </a:p>
          <a:p>
            <a:r>
              <a:rPr lang="en-GB" dirty="0"/>
              <a:t>It is an essential component of the marketing mix.</a:t>
            </a:r>
          </a:p>
          <a:p>
            <a:r>
              <a:rPr lang="en-GB" dirty="0"/>
              <a:t>Promotion may be specific aims like:</a:t>
            </a:r>
          </a:p>
          <a:p>
            <a:r>
              <a:rPr lang="en-GB" dirty="0"/>
              <a:t>To inform customers about the product.</a:t>
            </a:r>
          </a:p>
          <a:p>
            <a:r>
              <a:rPr lang="en-GB" dirty="0"/>
              <a:t>Remind consumers about an existing product.</a:t>
            </a:r>
          </a:p>
          <a:p>
            <a:r>
              <a:rPr lang="en-GB" dirty="0"/>
              <a:t>Reach a wider audience </a:t>
            </a:r>
          </a:p>
          <a:p>
            <a:r>
              <a:rPr lang="en-GB" dirty="0"/>
              <a:t>Reassure customers </a:t>
            </a:r>
          </a:p>
          <a:p>
            <a:r>
              <a:rPr lang="en-GB" dirty="0"/>
              <a:t>Show consumers that rival products are not as good</a:t>
            </a:r>
          </a:p>
          <a:p>
            <a:r>
              <a:rPr lang="en-GB" dirty="0"/>
              <a:t>Improve or develop the image of the business</a:t>
            </a:r>
          </a:p>
        </p:txBody>
      </p:sp>
    </p:spTree>
    <p:extLst>
      <p:ext uri="{BB962C8B-B14F-4D97-AF65-F5344CB8AC3E}">
        <p14:creationId xmlns:p14="http://schemas.microsoft.com/office/powerpoint/2010/main" val="1211396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64DA9-0CA3-419F-B0A5-60B00B18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Above-the-line promotion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633D6-7BFD-4FDF-B452-1C0A8CC91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kind of promotion involves advertising in the media. </a:t>
            </a:r>
          </a:p>
          <a:p>
            <a:r>
              <a:rPr lang="en-GB" dirty="0"/>
              <a:t>Businesses pay television companies or newspapers for example, to have their adverts broadcast or printed.</a:t>
            </a:r>
          </a:p>
          <a:p>
            <a:r>
              <a:rPr lang="en-GB" dirty="0"/>
              <a:t>Advertising can be placed into different categories: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48F014F-9218-4229-A35D-72CA8920C5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7179909"/>
              </p:ext>
            </p:extLst>
          </p:nvPr>
        </p:nvGraphicFramePr>
        <p:xfrm>
          <a:off x="1596994" y="4421079"/>
          <a:ext cx="5176668" cy="1699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4272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B8334-80B2-4411-816C-CF78A0489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Informative advertising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9B0178B-F785-45C8-A994-AD0D7C1662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Informative advertising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820C3-3F5F-497C-A97B-508E4A1C50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Raises awareness amongst customers.</a:t>
            </a:r>
          </a:p>
          <a:p>
            <a:r>
              <a:rPr lang="en-GB" dirty="0"/>
              <a:t>Designed to increase the awareness.</a:t>
            </a:r>
          </a:p>
          <a:p>
            <a:r>
              <a:rPr lang="en-GB" dirty="0"/>
              <a:t>Classified advertisements in newspapers are examples of informative advertisements.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6633B6-5892-497E-B097-9F93FFCA29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Persuasive advertising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2B5F050-6821-4AED-BA27-736922040D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659674"/>
          </a:xfrm>
        </p:spPr>
        <p:txBody>
          <a:bodyPr/>
          <a:lstStyle/>
          <a:p>
            <a:r>
              <a:rPr lang="en-GB" dirty="0"/>
              <a:t>Puts pressure on consumers to buy the product or service.</a:t>
            </a:r>
          </a:p>
          <a:p>
            <a:r>
              <a:rPr lang="en-GB" dirty="0"/>
              <a:t>Convinces them to buy the product or service brand rather than the product itself.</a:t>
            </a:r>
          </a:p>
          <a:p>
            <a:r>
              <a:rPr lang="en-GB" dirty="0"/>
              <a:t>They are often designed to appeal to the consumers’ emotions.</a:t>
            </a:r>
          </a:p>
          <a:p>
            <a:r>
              <a:rPr lang="en-GB" dirty="0"/>
              <a:t>Celebrity fascination and authority respect – adverts made to appeal that.</a:t>
            </a:r>
          </a:p>
          <a:p>
            <a:r>
              <a:rPr lang="en-GB" dirty="0"/>
              <a:t>Cinema and TV adverts are persuasive.</a:t>
            </a:r>
          </a:p>
        </p:txBody>
      </p:sp>
    </p:spTree>
    <p:extLst>
      <p:ext uri="{BB962C8B-B14F-4D97-AF65-F5344CB8AC3E}">
        <p14:creationId xmlns:p14="http://schemas.microsoft.com/office/powerpoint/2010/main" val="3047125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1E0D4A3-ECB8-4689-ABDB-9CE848CE8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49F101-B5DC-4FD2-B844-4B82A48B4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effectLst/>
        </p:spPr>
        <p:txBody>
          <a:bodyPr anchor="ctr">
            <a:normAutofit/>
          </a:bodyPr>
          <a:lstStyle/>
          <a:p>
            <a:pPr algn="ctr"/>
            <a:r>
              <a:rPr lang="en-GB" sz="2800">
                <a:solidFill>
                  <a:schemeClr val="tx1"/>
                </a:solidFill>
              </a:rPr>
              <a:t>Reassuring advertising 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854772B-9C8F-4037-89E0-3A45208AB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7093" y="1576408"/>
            <a:ext cx="10917814" cy="4638125"/>
          </a:xfrm>
          <a:custGeom>
            <a:avLst/>
            <a:gdLst>
              <a:gd name="connsiteX0" fmla="*/ 5441025 w 10917814"/>
              <a:gd name="connsiteY0" fmla="*/ 0 h 4638125"/>
              <a:gd name="connsiteX1" fmla="*/ 5453725 w 10917814"/>
              <a:gd name="connsiteY1" fmla="*/ 0 h 4638125"/>
              <a:gd name="connsiteX2" fmla="*/ 5464308 w 10917814"/>
              <a:gd name="connsiteY2" fmla="*/ 0 h 4638125"/>
              <a:gd name="connsiteX3" fmla="*/ 5477009 w 10917814"/>
              <a:gd name="connsiteY3" fmla="*/ 4762 h 4638125"/>
              <a:gd name="connsiteX4" fmla="*/ 5489708 w 10917814"/>
              <a:gd name="connsiteY4" fmla="*/ 9525 h 4638125"/>
              <a:gd name="connsiteX5" fmla="*/ 5498175 w 10917814"/>
              <a:gd name="connsiteY5" fmla="*/ 12700 h 4638125"/>
              <a:gd name="connsiteX6" fmla="*/ 5865801 w 10917814"/>
              <a:gd name="connsiteY6" fmla="*/ 288419 h 4638125"/>
              <a:gd name="connsiteX7" fmla="*/ 10765009 w 10917814"/>
              <a:gd name="connsiteY7" fmla="*/ 288419 h 4638125"/>
              <a:gd name="connsiteX8" fmla="*/ 10917814 w 10917814"/>
              <a:gd name="connsiteY8" fmla="*/ 441224 h 4638125"/>
              <a:gd name="connsiteX9" fmla="*/ 10917814 w 10917814"/>
              <a:gd name="connsiteY9" fmla="*/ 4485320 h 4638125"/>
              <a:gd name="connsiteX10" fmla="*/ 10765009 w 10917814"/>
              <a:gd name="connsiteY10" fmla="*/ 4638125 h 4638125"/>
              <a:gd name="connsiteX11" fmla="*/ 152805 w 10917814"/>
              <a:gd name="connsiteY11" fmla="*/ 4638125 h 4638125"/>
              <a:gd name="connsiteX12" fmla="*/ 0 w 10917814"/>
              <a:gd name="connsiteY12" fmla="*/ 4485320 h 4638125"/>
              <a:gd name="connsiteX13" fmla="*/ 0 w 10917814"/>
              <a:gd name="connsiteY13" fmla="*/ 441224 h 4638125"/>
              <a:gd name="connsiteX14" fmla="*/ 152805 w 10917814"/>
              <a:gd name="connsiteY14" fmla="*/ 288419 h 4638125"/>
              <a:gd name="connsiteX15" fmla="*/ 5041650 w 10917814"/>
              <a:gd name="connsiteY15" fmla="*/ 288419 h 4638125"/>
              <a:gd name="connsiteX16" fmla="*/ 5409275 w 10917814"/>
              <a:gd name="connsiteY16" fmla="*/ 12700 h 4638125"/>
              <a:gd name="connsiteX17" fmla="*/ 5417742 w 10917814"/>
              <a:gd name="connsiteY17" fmla="*/ 9525 h 4638125"/>
              <a:gd name="connsiteX18" fmla="*/ 5430442 w 10917814"/>
              <a:gd name="connsiteY18" fmla="*/ 4762 h 46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917814" h="4638125">
                <a:moveTo>
                  <a:pt x="5441025" y="0"/>
                </a:moveTo>
                <a:lnTo>
                  <a:pt x="5453725" y="0"/>
                </a:lnTo>
                <a:lnTo>
                  <a:pt x="5464308" y="0"/>
                </a:lnTo>
                <a:lnTo>
                  <a:pt x="5477009" y="4762"/>
                </a:lnTo>
                <a:lnTo>
                  <a:pt x="5489708" y="9525"/>
                </a:lnTo>
                <a:lnTo>
                  <a:pt x="5498175" y="12700"/>
                </a:lnTo>
                <a:lnTo>
                  <a:pt x="5865801" y="288419"/>
                </a:lnTo>
                <a:lnTo>
                  <a:pt x="10765009" y="288419"/>
                </a:lnTo>
                <a:cubicBezTo>
                  <a:pt x="10849401" y="288419"/>
                  <a:pt x="10917814" y="356832"/>
                  <a:pt x="10917814" y="441224"/>
                </a:cubicBezTo>
                <a:lnTo>
                  <a:pt x="10917814" y="4485320"/>
                </a:lnTo>
                <a:cubicBezTo>
                  <a:pt x="10917814" y="4569712"/>
                  <a:pt x="10849401" y="4638125"/>
                  <a:pt x="10765009" y="4638125"/>
                </a:cubicBezTo>
                <a:lnTo>
                  <a:pt x="152805" y="4638125"/>
                </a:lnTo>
                <a:cubicBezTo>
                  <a:pt x="68413" y="4638125"/>
                  <a:pt x="0" y="4569712"/>
                  <a:pt x="0" y="4485320"/>
                </a:cubicBezTo>
                <a:lnTo>
                  <a:pt x="0" y="441224"/>
                </a:lnTo>
                <a:cubicBezTo>
                  <a:pt x="0" y="356832"/>
                  <a:pt x="68413" y="288419"/>
                  <a:pt x="152805" y="288419"/>
                </a:cubicBezTo>
                <a:lnTo>
                  <a:pt x="5041650" y="288419"/>
                </a:lnTo>
                <a:lnTo>
                  <a:pt x="5409275" y="12700"/>
                </a:lnTo>
                <a:lnTo>
                  <a:pt x="5417742" y="9525"/>
                </a:lnTo>
                <a:lnTo>
                  <a:pt x="5430442" y="4762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98BD56D-0B1C-4FA9-A458-6B71988C0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732" y="2222287"/>
            <a:ext cx="9966953" cy="3636511"/>
          </a:xfrm>
          <a:effectLst/>
        </p:spPr>
        <p:txBody>
          <a:bodyPr>
            <a:normAutofit/>
          </a:bodyPr>
          <a:lstStyle/>
          <a:p>
            <a:r>
              <a:rPr lang="en-GB" dirty="0"/>
              <a:t>It is aimed at existing customers.</a:t>
            </a:r>
          </a:p>
          <a:p>
            <a:r>
              <a:rPr lang="en-GB" dirty="0"/>
              <a:t>As the word suggest, it is meant to be comforting and suggest to customers that they were right to buy this specific service or product..</a:t>
            </a:r>
          </a:p>
          <a:p>
            <a:r>
              <a:rPr lang="en-GB" dirty="0"/>
              <a:t>Businesses selling financial services may use this type of advertising to reassure customers that their money is safe.</a:t>
            </a:r>
          </a:p>
        </p:txBody>
      </p:sp>
    </p:spTree>
    <p:extLst>
      <p:ext uri="{BB962C8B-B14F-4D97-AF65-F5344CB8AC3E}">
        <p14:creationId xmlns:p14="http://schemas.microsoft.com/office/powerpoint/2010/main" val="38234616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0338B-38CE-4782-809B-1DABC5842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advantages and disadvantages of selected advertising media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7934C22-7740-43EB-A0C8-0E79473A97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7334256"/>
              </p:ext>
            </p:extLst>
          </p:nvPr>
        </p:nvGraphicFramePr>
        <p:xfrm>
          <a:off x="204186" y="2205214"/>
          <a:ext cx="11762913" cy="4560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0971">
                  <a:extLst>
                    <a:ext uri="{9D8B030D-6E8A-4147-A177-3AD203B41FA5}">
                      <a16:colId xmlns:a16="http://schemas.microsoft.com/office/drawing/2014/main" val="2578258676"/>
                    </a:ext>
                  </a:extLst>
                </a:gridCol>
                <a:gridCol w="3920971">
                  <a:extLst>
                    <a:ext uri="{9D8B030D-6E8A-4147-A177-3AD203B41FA5}">
                      <a16:colId xmlns:a16="http://schemas.microsoft.com/office/drawing/2014/main" val="519716975"/>
                    </a:ext>
                  </a:extLst>
                </a:gridCol>
                <a:gridCol w="3920971">
                  <a:extLst>
                    <a:ext uri="{9D8B030D-6E8A-4147-A177-3AD203B41FA5}">
                      <a16:colId xmlns:a16="http://schemas.microsoft.com/office/drawing/2014/main" val="3717078441"/>
                    </a:ext>
                  </a:extLst>
                </a:gridCol>
              </a:tblGrid>
              <a:tr h="354612">
                <a:tc>
                  <a:txBody>
                    <a:bodyPr/>
                    <a:lstStyle/>
                    <a:p>
                      <a:r>
                        <a:rPr lang="en-GB" sz="1000" b="1" dirty="0"/>
                        <a:t>Media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Advantages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Disadvantages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225817"/>
                  </a:ext>
                </a:extLst>
              </a:tr>
              <a:tr h="666894">
                <a:tc>
                  <a:txBody>
                    <a:bodyPr/>
                    <a:lstStyle/>
                    <a:p>
                      <a:r>
                        <a:rPr lang="en-GB" sz="1000" b="1" dirty="0"/>
                        <a:t>Television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Huge audiences reach</a:t>
                      </a:r>
                    </a:p>
                    <a:p>
                      <a:r>
                        <a:rPr lang="en-GB" sz="1000" b="1" dirty="0"/>
                        <a:t>Demonstrations shown</a:t>
                      </a:r>
                    </a:p>
                    <a:p>
                      <a:r>
                        <a:rPr lang="en-GB" sz="1000" b="1" dirty="0"/>
                        <a:t>Sounds &amp; visuals shown</a:t>
                      </a:r>
                    </a:p>
                    <a:p>
                      <a:r>
                        <a:rPr lang="en-GB" sz="1000" b="1" dirty="0"/>
                        <a:t>Greater scope for targeting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Very expensive</a:t>
                      </a:r>
                    </a:p>
                    <a:p>
                      <a:r>
                        <a:rPr lang="en-GB" sz="1000" b="1" dirty="0"/>
                        <a:t>Message may be short-lived</a:t>
                      </a:r>
                    </a:p>
                    <a:p>
                      <a:r>
                        <a:rPr lang="en-GB" sz="1000" b="1" dirty="0"/>
                        <a:t>Some viewers avoid TV ads</a:t>
                      </a:r>
                    </a:p>
                    <a:p>
                      <a:r>
                        <a:rPr lang="en-GB" sz="1000" b="1" dirty="0"/>
                        <a:t>Delay between seeing ads and shopping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699613"/>
                  </a:ext>
                </a:extLst>
              </a:tr>
              <a:tr h="666894">
                <a:tc>
                  <a:txBody>
                    <a:bodyPr/>
                    <a:lstStyle/>
                    <a:p>
                      <a:r>
                        <a:rPr lang="en-GB" sz="1000" b="1" dirty="0"/>
                        <a:t>Newspapers and magazines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National and local coverage </a:t>
                      </a:r>
                    </a:p>
                    <a:p>
                      <a:r>
                        <a:rPr lang="en-GB" sz="1000" b="1" dirty="0"/>
                        <a:t>Reader can refer back</a:t>
                      </a:r>
                    </a:p>
                    <a:p>
                      <a:r>
                        <a:rPr lang="en-GB" sz="1000" b="1" dirty="0"/>
                        <a:t>Ads linked to articles &amp; features</a:t>
                      </a:r>
                    </a:p>
                    <a:p>
                      <a:r>
                        <a:rPr lang="en-GB" sz="1000" b="1" dirty="0"/>
                        <a:t>Relatively cheap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No movement or sound</a:t>
                      </a:r>
                    </a:p>
                    <a:p>
                      <a:r>
                        <a:rPr lang="en-GB" sz="1000" b="1" dirty="0"/>
                        <a:t>Individual ads may be lost in the sea of ads or lots of ads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315565"/>
                  </a:ext>
                </a:extLst>
              </a:tr>
              <a:tr h="521917">
                <a:tc>
                  <a:txBody>
                    <a:bodyPr/>
                    <a:lstStyle/>
                    <a:p>
                      <a:r>
                        <a:rPr lang="en-GB" sz="1000" b="1" dirty="0"/>
                        <a:t>Cinema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Big impact with the big screen</a:t>
                      </a:r>
                    </a:p>
                    <a:p>
                      <a:r>
                        <a:rPr lang="en-GB" sz="1000" b="1" dirty="0"/>
                        <a:t>Used for both local and national advertising</a:t>
                      </a:r>
                    </a:p>
                    <a:p>
                      <a:r>
                        <a:rPr lang="en-GB" sz="1000" b="1" dirty="0"/>
                        <a:t>Specific age groups can be targeted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Limited audience</a:t>
                      </a:r>
                    </a:p>
                    <a:p>
                      <a:r>
                        <a:rPr lang="en-GB" sz="1000" b="1" dirty="0"/>
                        <a:t>Message may only be seen once</a:t>
                      </a:r>
                    </a:p>
                    <a:p>
                      <a:r>
                        <a:rPr lang="en-GB" sz="1000" b="1" dirty="0"/>
                        <a:t>Message is short lived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1026334"/>
                  </a:ext>
                </a:extLst>
              </a:tr>
              <a:tr h="666894">
                <a:tc>
                  <a:txBody>
                    <a:bodyPr/>
                    <a:lstStyle/>
                    <a:p>
                      <a:r>
                        <a:rPr lang="en-GB" sz="1000" b="1" dirty="0"/>
                        <a:t>Radio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Sound can be used</a:t>
                      </a:r>
                    </a:p>
                    <a:p>
                      <a:r>
                        <a:rPr lang="en-GB" sz="1000" b="1" dirty="0"/>
                        <a:t>Cheap production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Not visual</a:t>
                      </a:r>
                    </a:p>
                    <a:p>
                      <a:r>
                        <a:rPr lang="en-GB" sz="1000" b="1" dirty="0"/>
                        <a:t>May be ignored</a:t>
                      </a:r>
                    </a:p>
                    <a:p>
                      <a:r>
                        <a:rPr lang="en-GB" sz="1000" b="1" dirty="0"/>
                        <a:t>May lack impact</a:t>
                      </a:r>
                    </a:p>
                    <a:p>
                      <a:r>
                        <a:rPr lang="en-GB" sz="1000" b="1" dirty="0"/>
                        <a:t>Can be intrusive when listening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1471387"/>
                  </a:ext>
                </a:extLst>
              </a:tr>
              <a:tr h="521917">
                <a:tc>
                  <a:txBody>
                    <a:bodyPr/>
                    <a:lstStyle/>
                    <a:p>
                      <a:r>
                        <a:rPr lang="en-GB" sz="1000" b="1" dirty="0"/>
                        <a:t>Posters and billboards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Can produce national campaigns </a:t>
                      </a:r>
                    </a:p>
                    <a:p>
                      <a:r>
                        <a:rPr lang="en-GB" sz="1000" b="1" dirty="0"/>
                        <a:t>Seen repeatedly </a:t>
                      </a:r>
                    </a:p>
                    <a:p>
                      <a:r>
                        <a:rPr lang="en-GB" sz="1000" b="1" dirty="0"/>
                        <a:t>Good for short sharp messages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Posters can get damaged by vandals</a:t>
                      </a:r>
                    </a:p>
                    <a:p>
                      <a:r>
                        <a:rPr lang="en-GB" sz="1000" b="1" dirty="0"/>
                        <a:t>Only limited information can be shown </a:t>
                      </a:r>
                    </a:p>
                    <a:p>
                      <a:r>
                        <a:rPr lang="en-GB" sz="1000" b="1" dirty="0"/>
                        <a:t>Difficult to evaluate effectiveness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676795"/>
                  </a:ext>
                </a:extLst>
              </a:tr>
              <a:tr h="956848">
                <a:tc>
                  <a:txBody>
                    <a:bodyPr/>
                    <a:lstStyle/>
                    <a:p>
                      <a:r>
                        <a:rPr lang="en-GB" sz="1000" b="1" dirty="0"/>
                        <a:t>Internet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Updated regularly </a:t>
                      </a:r>
                    </a:p>
                    <a:p>
                      <a:r>
                        <a:rPr lang="en-GB" sz="1000" b="1" dirty="0"/>
                        <a:t>Targeted </a:t>
                      </a:r>
                    </a:p>
                    <a:p>
                      <a:r>
                        <a:rPr lang="en-GB" sz="1000" b="1" dirty="0"/>
                        <a:t>Hits and response can be measured </a:t>
                      </a:r>
                    </a:p>
                    <a:p>
                      <a:r>
                        <a:rPr lang="en-GB" sz="1000" b="1" dirty="0"/>
                        <a:t>Can be sent to mobile devices</a:t>
                      </a:r>
                    </a:p>
                    <a:p>
                      <a:r>
                        <a:rPr lang="en-GB" sz="1000" b="1" dirty="0"/>
                        <a:t>For goods available online, seeing ads and purchases can be made right after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Some ads such as pop-ups are irritating</a:t>
                      </a:r>
                    </a:p>
                    <a:p>
                      <a:r>
                        <a:rPr lang="en-GB" sz="1000" b="1" dirty="0"/>
                        <a:t>Possible technical problems</a:t>
                      </a:r>
                    </a:p>
                    <a:p>
                      <a:r>
                        <a:rPr lang="en-GB" sz="1000" b="1" dirty="0"/>
                        <a:t>Small businesses have less knowledge of SEO so its expensive to hire someone to do it sometimes.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75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824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A8037-BD76-483E-9B77-C07FA97E0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Below-the-line promotion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026FC-7393-4635-AD1F-3B00A0038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Below-the-line promotion refers to any form of promotion that does not involve advertising. </a:t>
            </a:r>
          </a:p>
          <a:p>
            <a:r>
              <a:rPr lang="en-GB" dirty="0"/>
              <a:t>It can take many forms.</a:t>
            </a:r>
          </a:p>
          <a:p>
            <a:r>
              <a:rPr lang="en-GB" dirty="0"/>
              <a:t>Sales promotions</a:t>
            </a:r>
          </a:p>
          <a:p>
            <a:r>
              <a:rPr lang="en-GB" dirty="0"/>
              <a:t>Public relations</a:t>
            </a:r>
          </a:p>
          <a:p>
            <a:r>
              <a:rPr lang="en-GB" dirty="0"/>
              <a:t>Merchandising and packaging</a:t>
            </a:r>
          </a:p>
          <a:p>
            <a:r>
              <a:rPr lang="en-GB" dirty="0"/>
              <a:t>Direct mailing </a:t>
            </a:r>
          </a:p>
          <a:p>
            <a:r>
              <a:rPr lang="en-GB" dirty="0"/>
              <a:t>Direct selling or personal selling</a:t>
            </a:r>
          </a:p>
          <a:p>
            <a:r>
              <a:rPr lang="en-GB" dirty="0"/>
              <a:t>Exhibitions and trade fairs</a:t>
            </a:r>
          </a:p>
        </p:txBody>
      </p:sp>
    </p:spTree>
    <p:extLst>
      <p:ext uri="{BB962C8B-B14F-4D97-AF65-F5344CB8AC3E}">
        <p14:creationId xmlns:p14="http://schemas.microsoft.com/office/powerpoint/2010/main" val="3125689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99CB4-62DC-4543-8BED-D71921FF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Sales promotions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31947-DA20-49F3-8AD4-43BDB5CFC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Incentives used to encourage people to buy products are called sales promotions.</a:t>
            </a:r>
          </a:p>
          <a:p>
            <a:r>
              <a:rPr lang="en-GB" dirty="0"/>
              <a:t>They are used to boost sales.</a:t>
            </a:r>
          </a:p>
          <a:p>
            <a:r>
              <a:rPr lang="en-GB" dirty="0"/>
              <a:t>They are used to attract and keep new customers.</a:t>
            </a:r>
          </a:p>
          <a:p>
            <a:r>
              <a:rPr lang="en-GB" dirty="0"/>
              <a:t>They are used to reward existing customers.</a:t>
            </a:r>
          </a:p>
          <a:p>
            <a:r>
              <a:rPr lang="en-GB" dirty="0"/>
              <a:t>They also allow businesses to measure the impact of promotion, by counting the number of coupons for instance.</a:t>
            </a:r>
          </a:p>
          <a:p>
            <a:r>
              <a:rPr lang="en-GB" dirty="0"/>
              <a:t>Free gifts, coupons, loyalty cards, competitions, competitions, BOGOF offers, money-off deals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36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128</TotalTime>
  <Words>1151</Words>
  <Application>Microsoft Office PowerPoint</Application>
  <PresentationFormat>Widescreen</PresentationFormat>
  <Paragraphs>158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Century Gothic</vt:lpstr>
      <vt:lpstr>Wingdings 2</vt:lpstr>
      <vt:lpstr>Quotable</vt:lpstr>
      <vt:lpstr>Branding and promotion</vt:lpstr>
      <vt:lpstr>Key points in this topic are:</vt:lpstr>
      <vt:lpstr>What is promotion?</vt:lpstr>
      <vt:lpstr>Above-the-line promotion</vt:lpstr>
      <vt:lpstr>Informative advertising</vt:lpstr>
      <vt:lpstr>Reassuring advertising </vt:lpstr>
      <vt:lpstr>The advantages and disadvantages of selected advertising media</vt:lpstr>
      <vt:lpstr>Below-the-line promotion</vt:lpstr>
      <vt:lpstr>Sales promotions</vt:lpstr>
      <vt:lpstr>Public relations</vt:lpstr>
      <vt:lpstr>Merchandising and packaging </vt:lpstr>
      <vt:lpstr>Direct mailing &amp; direct or personal selling</vt:lpstr>
      <vt:lpstr>Exhibitions or trade fairs</vt:lpstr>
      <vt:lpstr>Choice of promotional methods</vt:lpstr>
      <vt:lpstr>How to build your brand?</vt:lpstr>
      <vt:lpstr>Changes in branding and promotion to reflect social trends</vt:lpstr>
      <vt:lpstr>Changes in branding and promotion to reflect social trends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Branding and promotion</dc:title>
  <dc:creator>Harry london</dc:creator>
  <cp:lastModifiedBy>Harry london</cp:lastModifiedBy>
  <cp:revision>15</cp:revision>
  <dcterms:created xsi:type="dcterms:W3CDTF">2021-05-03T22:53:39Z</dcterms:created>
  <dcterms:modified xsi:type="dcterms:W3CDTF">2021-05-04T01:02:06Z</dcterms:modified>
</cp:coreProperties>
</file>