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24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14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8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34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1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7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2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3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7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2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01475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Graph">
            <a:extLst>
              <a:ext uri="{FF2B5EF4-FFF2-40B4-BE49-F238E27FC236}">
                <a16:creationId xmlns:a16="http://schemas.microsoft.com/office/drawing/2014/main" id="{02A6F6DA-24D2-46CC-B104-26ECBF9557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t="3981" b="6019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99390-FEA5-411C-B5F4-704602BA3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r>
              <a:rPr lang="en-GB" dirty="0"/>
              <a:t>Market research &amp; Market positioning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F480F9-EE0E-46CE-A7A9-48E32316F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rPr lang="en-GB" b="1" dirty="0"/>
              <a:t>A level business </a:t>
            </a:r>
          </a:p>
        </p:txBody>
      </p:sp>
    </p:spTree>
    <p:extLst>
      <p:ext uri="{BB962C8B-B14F-4D97-AF65-F5344CB8AC3E}">
        <p14:creationId xmlns:p14="http://schemas.microsoft.com/office/powerpoint/2010/main" val="150506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9CBD3C9-4E66-426D-948E-7CF477810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B95FCF-AD96-482F-9FB8-CD95725E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EEEC00-AD80-4734-BEE6-04CBDEC83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2ED84DD6-8A68-4994-8094-8DDBE89BF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76049D7-366E-4AC9-B689-460CC28F8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C9E91F8-C4AE-4EB0-8B76-FF3F3FC71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4AD45A04-4150-4943-BB06-EEEDDD73B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56DF0-A212-4081-AE6F-82951646F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800" b="1" cap="all">
                <a:solidFill>
                  <a:srgbClr val="FFFFFF"/>
                </a:solidFill>
              </a:rPr>
              <a:t>Perceptual map</a:t>
            </a:r>
          </a:p>
        </p:txBody>
      </p:sp>
      <p:pic>
        <p:nvPicPr>
          <p:cNvPr id="4" name="Content Placeholder 3" descr="Timeline&#10;&#10;Description automatically generated">
            <a:extLst>
              <a:ext uri="{FF2B5EF4-FFF2-40B4-BE49-F238E27FC236}">
                <a16:creationId xmlns:a16="http://schemas.microsoft.com/office/drawing/2014/main" id="{347CCD33-544A-483D-8F58-79C5A0334F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2064" y="1236488"/>
            <a:ext cx="6045576" cy="438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50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67B137-15B0-4AF6-94A8-AC00BA8D7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99F27B-22F2-45E1-BFB8-2B1FF14A9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70C8A5-5244-42CD-BA2A-81AB6AFE1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602736" cy="5269651"/>
          </a:xfrm>
        </p:spPr>
        <p:txBody>
          <a:bodyPr>
            <a:normAutofit/>
          </a:bodyPr>
          <a:lstStyle/>
          <a:p>
            <a:pPr algn="ctr"/>
            <a:r>
              <a:rPr lang="en-GB" sz="3200">
                <a:solidFill>
                  <a:schemeClr val="tx2"/>
                </a:solidFill>
              </a:rPr>
              <a:t>Product differentiation?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3ABDA7-FF8C-4E26-8C7D-47E0AE54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265557"/>
            <a:ext cx="7031" cy="39319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0CEAF-88D7-493F-BB50-AEC585BD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5182" y="643466"/>
            <a:ext cx="6173333" cy="5269650"/>
          </a:xfrm>
        </p:spPr>
        <p:txBody>
          <a:bodyPr anchor="ctr">
            <a:norm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What is different about your product?</a:t>
            </a:r>
          </a:p>
          <a:p>
            <a:r>
              <a:rPr lang="en-GB" sz="2000" dirty="0">
                <a:solidFill>
                  <a:schemeClr val="tx2"/>
                </a:solidFill>
              </a:rPr>
              <a:t>Why would someone buy it from you and not another rival?</a:t>
            </a:r>
          </a:p>
          <a:p>
            <a:r>
              <a:rPr lang="en-GB" sz="2000" dirty="0">
                <a:solidFill>
                  <a:schemeClr val="tx2"/>
                </a:solidFill>
              </a:rPr>
              <a:t>Is it the quality, size, shape or anything else.</a:t>
            </a:r>
          </a:p>
          <a:p>
            <a:r>
              <a:rPr lang="en-GB" sz="2000" dirty="0">
                <a:solidFill>
                  <a:schemeClr val="tx2"/>
                </a:solidFill>
              </a:rPr>
              <a:t>Service?</a:t>
            </a:r>
          </a:p>
          <a:p>
            <a:r>
              <a:rPr lang="en-GB" sz="2000" dirty="0">
                <a:solidFill>
                  <a:schemeClr val="tx2"/>
                </a:solidFill>
              </a:rPr>
              <a:t>Do you have a </a:t>
            </a:r>
            <a:r>
              <a:rPr lang="en-GB" sz="2000" b="1" dirty="0">
                <a:solidFill>
                  <a:schemeClr val="tx2"/>
                </a:solidFill>
              </a:rPr>
              <a:t>competitive advantage</a:t>
            </a:r>
            <a:r>
              <a:rPr lang="en-GB" sz="2000" dirty="0">
                <a:solidFill>
                  <a:schemeClr val="tx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12291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Jigsaw piece bridging the gap">
            <a:extLst>
              <a:ext uri="{FF2B5EF4-FFF2-40B4-BE49-F238E27FC236}">
                <a16:creationId xmlns:a16="http://schemas.microsoft.com/office/drawing/2014/main" id="{50C54A83-8075-4BB2-AF0E-50A2A3F444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t="21273" b="3727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68F44-3962-446A-9B7D-34DC47C40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882376"/>
            <a:ext cx="9966960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7200" b="1" cap="all">
                <a:solidFill>
                  <a:srgbClr val="FFFFFF"/>
                </a:solidFill>
              </a:rPr>
              <a:t>Adding value?</a:t>
            </a:r>
          </a:p>
        </p:txBody>
      </p:sp>
    </p:spTree>
    <p:extLst>
      <p:ext uri="{BB962C8B-B14F-4D97-AF65-F5344CB8AC3E}">
        <p14:creationId xmlns:p14="http://schemas.microsoft.com/office/powerpoint/2010/main" val="4061133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BC67B137-15B0-4AF6-94A8-AC00BA8D7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5699F27B-22F2-45E1-BFB8-2B1FF14A9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3EC7025-1CA1-48BB-9CCD-C8ED5571E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602736" cy="5269651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tx2"/>
                </a:solidFill>
              </a:rPr>
              <a:t>Why do we need to add value to our products?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33ABDA7-FF8C-4E26-8C7D-47E0AE54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265557"/>
            <a:ext cx="7031" cy="39319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342D1A-0139-46A2-A3B9-CC43C0119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5182" y="643466"/>
            <a:ext cx="6173333" cy="5269650"/>
          </a:xfrm>
        </p:spPr>
        <p:txBody>
          <a:bodyPr anchor="ctr">
            <a:norm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High competition </a:t>
            </a:r>
          </a:p>
          <a:p>
            <a:r>
              <a:rPr lang="en-GB" sz="2000" dirty="0">
                <a:solidFill>
                  <a:schemeClr val="tx2"/>
                </a:solidFill>
              </a:rPr>
              <a:t>Competitive advantage </a:t>
            </a:r>
          </a:p>
          <a:p>
            <a:r>
              <a:rPr lang="en-GB" sz="2000" dirty="0">
                <a:solidFill>
                  <a:schemeClr val="tx2"/>
                </a:solidFill>
              </a:rPr>
              <a:t>Charge higher prices</a:t>
            </a:r>
          </a:p>
          <a:p>
            <a:r>
              <a:rPr lang="en-GB" sz="2000" dirty="0">
                <a:solidFill>
                  <a:schemeClr val="tx2"/>
                </a:solidFill>
              </a:rPr>
              <a:t>Increases the PED</a:t>
            </a:r>
          </a:p>
          <a:p>
            <a:r>
              <a:rPr lang="en-GB" sz="2000" dirty="0">
                <a:solidFill>
                  <a:schemeClr val="tx2"/>
                </a:solidFill>
              </a:rPr>
              <a:t>Increases income inelasticity </a:t>
            </a:r>
          </a:p>
          <a:p>
            <a:r>
              <a:rPr lang="en-GB" sz="2000" dirty="0">
                <a:solidFill>
                  <a:schemeClr val="tx2"/>
                </a:solidFill>
              </a:rPr>
              <a:t>And so on… </a:t>
            </a:r>
          </a:p>
        </p:txBody>
      </p:sp>
    </p:spTree>
    <p:extLst>
      <p:ext uri="{BB962C8B-B14F-4D97-AF65-F5344CB8AC3E}">
        <p14:creationId xmlns:p14="http://schemas.microsoft.com/office/powerpoint/2010/main" val="182373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435EC-3F88-4E7B-879A-C85896C95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What is market research?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58644-E9F9-43AE-BCAF-99B4882CA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Market research involves gathering, presenting and analysing information about the market and consumers in it.</a:t>
            </a:r>
          </a:p>
          <a:p>
            <a:r>
              <a:rPr lang="en-GB" dirty="0">
                <a:solidFill>
                  <a:srgbClr val="C00000"/>
                </a:solidFill>
              </a:rPr>
              <a:t>Two main types of market research are : -</a:t>
            </a:r>
          </a:p>
          <a:p>
            <a:pPr marL="45720" indent="0">
              <a:buNone/>
            </a:pPr>
            <a:r>
              <a:rPr lang="en-GB" dirty="0">
                <a:solidFill>
                  <a:srgbClr val="C00000"/>
                </a:solidFill>
              </a:rPr>
              <a:t>Primary research and secondary research</a:t>
            </a:r>
          </a:p>
          <a:p>
            <a:pPr marL="45720" indent="0">
              <a:buNone/>
            </a:pPr>
            <a:r>
              <a:rPr lang="en-GB" dirty="0">
                <a:solidFill>
                  <a:srgbClr val="C00000"/>
                </a:solidFill>
              </a:rPr>
              <a:t>Primary research is data which did not exist before. It is also called field research.</a:t>
            </a:r>
          </a:p>
          <a:p>
            <a:pPr marL="45720" indent="0">
              <a:buNone/>
            </a:pPr>
            <a:r>
              <a:rPr lang="en-GB" dirty="0">
                <a:solidFill>
                  <a:srgbClr val="C00000"/>
                </a:solidFill>
              </a:rPr>
              <a:t>Secondary research/desk research is information which someone else collects and shares with others.</a:t>
            </a:r>
          </a:p>
          <a:p>
            <a:pPr marL="45720" indent="0">
              <a:buNone/>
            </a:pPr>
            <a:endParaRPr lang="en-GB" dirty="0">
              <a:solidFill>
                <a:srgbClr val="C00000"/>
              </a:solidFill>
            </a:endParaRPr>
          </a:p>
          <a:p>
            <a:pPr marL="45720" indent="0">
              <a:buNone/>
            </a:pPr>
            <a:endParaRPr lang="en-GB" dirty="0">
              <a:solidFill>
                <a:srgbClr val="C00000"/>
              </a:solidFill>
            </a:endParaRPr>
          </a:p>
          <a:p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73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AA5E1-E6BD-4343-9D8C-F35F44C91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primary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09A7C-52BA-407F-A460-689163019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Questionnaires</a:t>
            </a:r>
          </a:p>
          <a:p>
            <a:r>
              <a:rPr lang="en-GB" dirty="0"/>
              <a:t>Postal surveys</a:t>
            </a:r>
          </a:p>
          <a:p>
            <a:r>
              <a:rPr lang="en-GB" dirty="0"/>
              <a:t>Telephone interviews</a:t>
            </a:r>
          </a:p>
          <a:p>
            <a:r>
              <a:rPr lang="en-GB" dirty="0"/>
              <a:t>Personal interviews</a:t>
            </a:r>
          </a:p>
          <a:p>
            <a:r>
              <a:rPr lang="en-GB" dirty="0"/>
              <a:t>Focus groups or consumer panels</a:t>
            </a:r>
          </a:p>
          <a:p>
            <a:r>
              <a:rPr lang="en-GB" dirty="0"/>
              <a:t>Observation </a:t>
            </a:r>
          </a:p>
          <a:p>
            <a:r>
              <a:rPr lang="en-GB" dirty="0"/>
              <a:t>Test marketing (selling a new product in a restricted area before a national launch)</a:t>
            </a:r>
          </a:p>
        </p:txBody>
      </p:sp>
    </p:spTree>
    <p:extLst>
      <p:ext uri="{BB962C8B-B14F-4D97-AF65-F5344CB8AC3E}">
        <p14:creationId xmlns:p14="http://schemas.microsoft.com/office/powerpoint/2010/main" val="259709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B31BD-0C78-457F-8F74-818689285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Secondary research (acquiring data)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27CE8-FD83-4765-9117-9026235F9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Internal (within the business; reports, data bases, company accounts etc.)</a:t>
            </a:r>
          </a:p>
          <a:p>
            <a:r>
              <a:rPr lang="en-GB" dirty="0"/>
              <a:t>External (government, regulated bodies, outsourcing)</a:t>
            </a:r>
          </a:p>
          <a:p>
            <a:r>
              <a:rPr lang="en-GB" dirty="0"/>
              <a:t>Monetary fund</a:t>
            </a:r>
          </a:p>
          <a:p>
            <a:r>
              <a:rPr lang="en-GB" dirty="0"/>
              <a:t>Government publications</a:t>
            </a:r>
          </a:p>
          <a:p>
            <a:r>
              <a:rPr lang="en-GB" dirty="0"/>
              <a:t>Commercial publications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40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85FF5-E3B8-4B80-9C12-36A0ACA19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Qualitative and quantitative research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1F644-2DF9-4867-B987-EED240A11C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Qualitative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38C430-85FD-4AE2-A8A9-263F5706BF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Opinions, judgements and customer intentions.</a:t>
            </a:r>
          </a:p>
          <a:p>
            <a:r>
              <a:rPr lang="en-GB" dirty="0"/>
              <a:t>Open ended responses.</a:t>
            </a:r>
          </a:p>
          <a:p>
            <a:r>
              <a:rPr lang="en-GB" dirty="0"/>
              <a:t>More detailed and specific</a:t>
            </a:r>
          </a:p>
          <a:p>
            <a:r>
              <a:rPr lang="en-GB" dirty="0"/>
              <a:t>More reliable.</a:t>
            </a:r>
          </a:p>
          <a:p>
            <a:r>
              <a:rPr lang="en-GB" dirty="0"/>
              <a:t>Focus groups </a:t>
            </a:r>
          </a:p>
          <a:p>
            <a:r>
              <a:rPr lang="en-GB" dirty="0"/>
              <a:t>Questionnaires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8E4649-218F-4CEF-AB3B-33F34C55CB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Quantitative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B8E189-9A98-4016-A515-30B22C8151A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Numerical data</a:t>
            </a:r>
          </a:p>
          <a:p>
            <a:r>
              <a:rPr lang="en-GB" dirty="0"/>
              <a:t>Sales figures (previous years)</a:t>
            </a:r>
          </a:p>
          <a:p>
            <a:r>
              <a:rPr lang="en-GB" dirty="0"/>
              <a:t>Demographics (age, income etc.)</a:t>
            </a:r>
          </a:p>
          <a:p>
            <a:r>
              <a:rPr lang="en-GB" dirty="0"/>
              <a:t>Surveys </a:t>
            </a:r>
          </a:p>
          <a:p>
            <a:r>
              <a:rPr lang="en-GB" dirty="0"/>
              <a:t>Sampling </a:t>
            </a:r>
          </a:p>
          <a:p>
            <a:r>
              <a:rPr lang="en-GB" dirty="0"/>
              <a:t>Questionnaire </a:t>
            </a:r>
          </a:p>
        </p:txBody>
      </p:sp>
    </p:spTree>
    <p:extLst>
      <p:ext uri="{BB962C8B-B14F-4D97-AF65-F5344CB8AC3E}">
        <p14:creationId xmlns:p14="http://schemas.microsoft.com/office/powerpoint/2010/main" val="156689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BB385-7721-4A09-AD2F-20E7DA62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 of using market research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D8124A-6C52-4767-8D88-26330B6DA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Data collected has to be reliable.</a:t>
            </a:r>
          </a:p>
          <a:p>
            <a:r>
              <a:rPr lang="en-GB" dirty="0">
                <a:solidFill>
                  <a:srgbClr val="C00000"/>
                </a:solidFill>
              </a:rPr>
              <a:t>Human behaviour is constantly changing. </a:t>
            </a:r>
          </a:p>
          <a:p>
            <a:r>
              <a:rPr lang="en-GB" dirty="0">
                <a:solidFill>
                  <a:srgbClr val="C00000"/>
                </a:solidFill>
              </a:rPr>
              <a:t>Sampling and bias.</a:t>
            </a:r>
          </a:p>
          <a:p>
            <a:r>
              <a:rPr lang="en-GB" dirty="0">
                <a:solidFill>
                  <a:srgbClr val="C00000"/>
                </a:solidFill>
              </a:rPr>
              <a:t>Sampling discrepancy (results of the sample may be different from the entire population)</a:t>
            </a:r>
          </a:p>
          <a:p>
            <a:r>
              <a:rPr lang="en-GB" dirty="0">
                <a:solidFill>
                  <a:srgbClr val="C00000"/>
                </a:solidFill>
              </a:rPr>
              <a:t>Questionnaires are not articulate.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609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22694-FACD-4649-ABD8-F76FDEA2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ICT and social media (company websites)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990C-2DDA-4622-82C3-AF52F16DB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39644"/>
            <a:ext cx="9872871" cy="4038600"/>
          </a:xfrm>
        </p:spPr>
        <p:txBody>
          <a:bodyPr/>
          <a:lstStyle/>
          <a:p>
            <a:r>
              <a:rPr lang="en-GB" dirty="0"/>
              <a:t>Benefits </a:t>
            </a:r>
          </a:p>
          <a:p>
            <a:r>
              <a:rPr lang="en-GB" dirty="0"/>
              <a:t>Brand reach</a:t>
            </a:r>
          </a:p>
          <a:p>
            <a:r>
              <a:rPr lang="en-GB" dirty="0"/>
              <a:t>Ability to target a larger population</a:t>
            </a:r>
          </a:p>
          <a:p>
            <a:r>
              <a:rPr lang="en-GB" dirty="0"/>
              <a:t>Low cost</a:t>
            </a:r>
          </a:p>
          <a:p>
            <a:r>
              <a:rPr lang="en-GB" dirty="0"/>
              <a:t>Personal</a:t>
            </a:r>
          </a:p>
          <a:p>
            <a:r>
              <a:rPr lang="en-GB" dirty="0"/>
              <a:t>Faster and cheaper </a:t>
            </a:r>
          </a:p>
          <a:p>
            <a:r>
              <a:rPr lang="en-GB" dirty="0"/>
              <a:t>Easy and convenient</a:t>
            </a:r>
          </a:p>
          <a:p>
            <a:r>
              <a:rPr lang="en-GB" dirty="0"/>
              <a:t>Used in secondary research</a:t>
            </a:r>
          </a:p>
        </p:txBody>
      </p:sp>
    </p:spTree>
    <p:extLst>
      <p:ext uri="{BB962C8B-B14F-4D97-AF65-F5344CB8AC3E}">
        <p14:creationId xmlns:p14="http://schemas.microsoft.com/office/powerpoint/2010/main" val="184172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8598CF-254D-4591-9787-14316036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Market segmentation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086CD94-534D-4D2A-BDAE-01989ACB3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2" y="2546430"/>
            <a:ext cx="5084178" cy="354957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Splitting the market apart into different classes/categories.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Helps to target specific customers with needs.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Especially used by market-oriented businesses.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Demographic segmentations; age, gender, income and social class</a:t>
            </a:r>
          </a:p>
        </p:txBody>
      </p:sp>
      <p:pic>
        <p:nvPicPr>
          <p:cNvPr id="8" name="Content Placeholder 7" descr="Diagram&#10;&#10;Description automatically generated">
            <a:extLst>
              <a:ext uri="{FF2B5EF4-FFF2-40B4-BE49-F238E27FC236}">
                <a16:creationId xmlns:a16="http://schemas.microsoft.com/office/drawing/2014/main" id="{A8D1C692-1A39-44D7-9AF5-52537DE1D7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0860" b="1"/>
          <a:stretch/>
        </p:blipFill>
        <p:spPr>
          <a:xfrm>
            <a:off x="6636743" y="1238487"/>
            <a:ext cx="4741120" cy="449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73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058B97-40BB-4120-BBA3-C9C5BBAAA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positioning?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C2442E-604B-4576-8876-B3FA0AB52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130040"/>
          </a:xfrm>
        </p:spPr>
        <p:txBody>
          <a:bodyPr/>
          <a:lstStyle/>
          <a:p>
            <a:r>
              <a:rPr lang="en-GB" dirty="0"/>
              <a:t>MARKET POSTIONING FOCUSES ON THE CUSTOMER PERCEPTIONS ABOUT THE PRODUCTS THAT A BUSINESS SELLS.</a:t>
            </a:r>
          </a:p>
          <a:p>
            <a:r>
              <a:rPr lang="en-GB" dirty="0"/>
              <a:t>CUSTOMER PERCEPTIONS ABOUT PROUCTS.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13015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93</TotalTime>
  <Words>401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Corbel</vt:lpstr>
      <vt:lpstr>Basis</vt:lpstr>
      <vt:lpstr>Market research &amp; Market positioning</vt:lpstr>
      <vt:lpstr>What is market research?</vt:lpstr>
      <vt:lpstr>Methods of primary research</vt:lpstr>
      <vt:lpstr>Secondary research (acquiring data)</vt:lpstr>
      <vt:lpstr> Qualitative and quantitative research </vt:lpstr>
      <vt:lpstr>Limitations of using market research</vt:lpstr>
      <vt:lpstr>Using ICT and social media (company websites)</vt:lpstr>
      <vt:lpstr>Market segmentation </vt:lpstr>
      <vt:lpstr>Market positioning?</vt:lpstr>
      <vt:lpstr>Perceptual map</vt:lpstr>
      <vt:lpstr>Product differentiation?</vt:lpstr>
      <vt:lpstr>Adding value?</vt:lpstr>
      <vt:lpstr>Why do we need to add value to our products?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research &amp; Market positioning</dc:title>
  <dc:creator>Harry london</dc:creator>
  <cp:lastModifiedBy>Harry london</cp:lastModifiedBy>
  <cp:revision>8</cp:revision>
  <dcterms:created xsi:type="dcterms:W3CDTF">2021-04-29T08:59:15Z</dcterms:created>
  <dcterms:modified xsi:type="dcterms:W3CDTF">2021-04-30T14:09:38Z</dcterms:modified>
</cp:coreProperties>
</file>