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4" r:id="rId4"/>
    <p:sldId id="261" r:id="rId5"/>
    <p:sldId id="278" r:id="rId6"/>
    <p:sldId id="284" r:id="rId7"/>
    <p:sldId id="285" r:id="rId8"/>
    <p:sldId id="277" r:id="rId9"/>
    <p:sldId id="279" r:id="rId10"/>
    <p:sldId id="282" r:id="rId11"/>
    <p:sldId id="280" r:id="rId12"/>
    <p:sldId id="281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2"/>
    <p:restoredTop sz="94680"/>
  </p:normalViewPr>
  <p:slideViewPr>
    <p:cSldViewPr snapToGrid="0" snapToObjects="1">
      <p:cViewPr varScale="1">
        <p:scale>
          <a:sx n="145" d="100"/>
          <a:sy n="145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8BD6C-1E70-1B4D-89E6-BEFF2575339C}" type="datetimeFigureOut">
              <a:rPr lang="en-GB" smtClean="0"/>
              <a:t>01/01/2025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26F2D-83A4-3E48-82CD-C7A3F0B1D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8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Task 1 (Node 1):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It starts first, so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EST = 0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Duration = 5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1 finishes at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0 + 5 = 5 days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Task 2 (Node 2):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2 depends on Task 1, so it can only start after Task 1 finishes.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EST of Task 2 = EST of Task 1 + Duration of Task 1 = 0 + 5 = 5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Duration = 15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2 finishes at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5 + 15 = 20 days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Task 3 (Node 3):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3 depends on Task 2, so it starts after Task 2 finishes.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EST of Task 3 = EST of Task 2 + Duration of Task 2 = 5 + 15 = 20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Duration = 23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3 finishes at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20 + 23 = 43 days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Task 4 (Node 4):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4 depends on Task 3, so it starts after Task 3 finishes.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EST of Task 4 = EST of Task 3 + Duration of Task 3 = 20 + 23 = 43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Duration = 29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4 finishes at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43 + 29 = 72 days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Task 5 (Node 5):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5 depends on Task 4, so it starts after Task 4 finishes.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EST of Task 5 = EST of Task 4 + Duration of Task 4 = 43 + 29 = 72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Duration = 41 days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Task 5 finishes at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72 + 41 = 113 days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26F2D-83A4-3E48-82CD-C7A3F0B1DD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5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Critical Path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9062" cy="1752600"/>
          </a:xfrm>
        </p:spPr>
        <p:txBody>
          <a:bodyPr/>
          <a:lstStyle/>
          <a:p>
            <a:r>
              <a:rPr dirty="0"/>
              <a:t>A-Level Business:</a:t>
            </a:r>
            <a:r>
              <a:rPr lang="en-GB" dirty="0"/>
              <a:t> Chapter 55 Theme 3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AED03-975D-E266-1978-B07BC20C58FD}"/>
              </a:ext>
            </a:extLst>
          </p:cNvPr>
          <p:cNvSpPr txBox="1"/>
          <p:nvPr/>
        </p:nvSpPr>
        <p:spPr>
          <a:xfrm>
            <a:off x="159489" y="308345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55 Edexcel A Level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0C759-16BF-3B78-036A-DA77E9F1E63A}"/>
              </a:ext>
            </a:extLst>
          </p:cNvPr>
          <p:cNvSpPr txBox="1"/>
          <p:nvPr/>
        </p:nvSpPr>
        <p:spPr>
          <a:xfrm>
            <a:off x="6124353" y="152401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Business Tutor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ircle with numbers and circles&#10;&#10;Description automatically generated">
            <a:extLst>
              <a:ext uri="{FF2B5EF4-FFF2-40B4-BE49-F238E27FC236}">
                <a16:creationId xmlns:a16="http://schemas.microsoft.com/office/drawing/2014/main" id="{403E431D-DCAF-1140-FFED-4D2F2FAFF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78" r="792"/>
          <a:stretch/>
        </p:blipFill>
        <p:spPr>
          <a:xfrm>
            <a:off x="371424" y="1773040"/>
            <a:ext cx="8401151" cy="331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ABF2EB4B-27D8-7285-BA23-D77ED41F158F}"/>
              </a:ext>
            </a:extLst>
          </p:cNvPr>
          <p:cNvSpPr/>
          <p:nvPr/>
        </p:nvSpPr>
        <p:spPr>
          <a:xfrm rot="18694630">
            <a:off x="1538654" y="2453052"/>
            <a:ext cx="1107831" cy="112541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B5E407F-D82F-79E0-492B-A81480ADC3BF}"/>
              </a:ext>
            </a:extLst>
          </p:cNvPr>
          <p:cNvSpPr/>
          <p:nvPr/>
        </p:nvSpPr>
        <p:spPr>
          <a:xfrm rot="17384994">
            <a:off x="2895601" y="1858106"/>
            <a:ext cx="1107831" cy="112541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A2CBE57-EC7F-9DD1-99B6-026555E5B4D2}"/>
              </a:ext>
            </a:extLst>
          </p:cNvPr>
          <p:cNvSpPr/>
          <p:nvPr/>
        </p:nvSpPr>
        <p:spPr>
          <a:xfrm rot="21101264">
            <a:off x="5757868" y="1858106"/>
            <a:ext cx="1107831" cy="112541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B5535D5-975E-702D-A621-9DF6718A0270}"/>
              </a:ext>
            </a:extLst>
          </p:cNvPr>
          <p:cNvSpPr/>
          <p:nvPr/>
        </p:nvSpPr>
        <p:spPr>
          <a:xfrm rot="17384994">
            <a:off x="7207082" y="2529365"/>
            <a:ext cx="1107831" cy="112541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28A8E-CD96-8957-2434-56FC516755F6}"/>
              </a:ext>
            </a:extLst>
          </p:cNvPr>
          <p:cNvSpPr txBox="1"/>
          <p:nvPr/>
        </p:nvSpPr>
        <p:spPr>
          <a:xfrm>
            <a:off x="3842237" y="1024117"/>
            <a:ext cx="145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Forward Pass</a:t>
            </a:r>
          </a:p>
        </p:txBody>
      </p:sp>
    </p:spTree>
    <p:extLst>
      <p:ext uri="{BB962C8B-B14F-4D97-AF65-F5344CB8AC3E}">
        <p14:creationId xmlns:p14="http://schemas.microsoft.com/office/powerpoint/2010/main" val="350889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5378098-DA1A-E745-772A-B783EF93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3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B9445D9-A2B5-82C4-B8E8-87109C9E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0"/>
            <a:ext cx="5392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3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4E7425-9548-AAA3-EF4F-1DC44BE6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0"/>
            <a:ext cx="5414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3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AC2D-B470-BDA9-BFFB-F10C7A23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calculate EFT?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98F89-32F6-E3F2-E45A-EB3124B95107}"/>
              </a:ext>
            </a:extLst>
          </p:cNvPr>
          <p:cNvSpPr txBox="1"/>
          <p:nvPr/>
        </p:nvSpPr>
        <p:spPr>
          <a:xfrm>
            <a:off x="681403" y="1228397"/>
            <a:ext cx="77811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 </a:t>
            </a:r>
            <a:r>
              <a:rPr lang="en-GB" sz="2800" b="1" i="0" u="none" strike="noStrike" dirty="0">
                <a:solidFill>
                  <a:srgbClr val="C00000"/>
                </a:solidFill>
                <a:effectLst/>
              </a:rPr>
              <a:t>Earliest Finish Time</a:t>
            </a:r>
            <a:r>
              <a:rPr lang="en-GB" sz="2800" b="0" i="0" u="none" strike="noStrike" dirty="0">
                <a:solidFill>
                  <a:srgbClr val="C00000"/>
                </a:solidFill>
                <a:effectLst/>
                <a:latin typeface="-webkit-standard"/>
              </a:rPr>
              <a:t> 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of a task is the earliest time that the task can be completed, considering the task’s </a:t>
            </a:r>
            <a:r>
              <a:rPr lang="en-GB" sz="2800" b="1" i="0" u="none" strike="noStrike" dirty="0">
                <a:solidFill>
                  <a:srgbClr val="C00000"/>
                </a:solidFill>
                <a:effectLst/>
              </a:rPr>
              <a:t>Earliest Start Time (EST)</a:t>
            </a:r>
            <a:r>
              <a:rPr lang="en-GB" sz="2800" b="0" i="0" u="none" strike="noStrike" dirty="0">
                <a:solidFill>
                  <a:srgbClr val="C00000"/>
                </a:solidFill>
                <a:effectLst/>
                <a:latin typeface="-webkit-standard"/>
              </a:rPr>
              <a:t> 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and its </a:t>
            </a:r>
            <a:r>
              <a:rPr lang="en-GB" sz="2800" b="1" i="0" u="none" strike="noStrike" dirty="0">
                <a:solidFill>
                  <a:srgbClr val="C00000"/>
                </a:solidFill>
                <a:effectLst/>
              </a:rPr>
              <a:t>duration</a:t>
            </a:r>
            <a:r>
              <a:rPr lang="en-GB" sz="2800" b="0" i="0" u="none" strike="noStrike" dirty="0">
                <a:solidFill>
                  <a:srgbClr val="C00000"/>
                </a:solidFill>
                <a:effectLst/>
                <a:latin typeface="-webkit-standard"/>
              </a:rPr>
              <a:t>.</a:t>
            </a:r>
          </a:p>
          <a:p>
            <a:endParaRPr lang="en-GB" sz="2800" dirty="0">
              <a:solidFill>
                <a:srgbClr val="000000"/>
              </a:solidFill>
              <a:latin typeface="-webkit-standard"/>
            </a:endParaRPr>
          </a:p>
          <a:p>
            <a:pPr algn="l"/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Calculation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</a:t>
            </a:r>
          </a:p>
          <a:p>
            <a:pPr algn="l"/>
            <a:endParaRPr lang="en-GB" sz="2800" dirty="0">
              <a:solidFill>
                <a:srgbClr val="000000"/>
              </a:solidFill>
              <a:latin typeface="-webkit-standard"/>
            </a:endParaRPr>
          </a:p>
          <a:p>
            <a:pPr algn="l"/>
            <a:r>
              <a:rPr lang="en-GB" sz="2800" b="1" i="0" u="none" strike="noStrike" dirty="0">
                <a:solidFill>
                  <a:schemeClr val="tx2"/>
                </a:solidFill>
                <a:effectLst/>
              </a:rPr>
              <a:t>EFT= EST+ Duration of Task</a:t>
            </a:r>
          </a:p>
          <a:p>
            <a:pPr algn="l"/>
            <a:endParaRPr lang="en-GB" sz="2800" b="1" dirty="0">
              <a:solidFill>
                <a:schemeClr val="tx2"/>
              </a:solidFill>
            </a:endParaRPr>
          </a:p>
          <a:p>
            <a:pPr algn="l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EFT shows when a task can finish at the earliest, assuming that all predecessor tasks have been completed on time.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CE641-E0ED-5531-93C3-555CCD9340FE}"/>
              </a:ext>
            </a:extLst>
          </p:cNvPr>
          <p:cNvSpPr txBox="1"/>
          <p:nvPr/>
        </p:nvSpPr>
        <p:spPr>
          <a:xfrm>
            <a:off x="159489" y="308345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55 Edexcel A Level Business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3FF09-DDD0-F8C3-A7E6-3596CA473153}"/>
              </a:ext>
            </a:extLst>
          </p:cNvPr>
          <p:cNvSpPr txBox="1"/>
          <p:nvPr/>
        </p:nvSpPr>
        <p:spPr>
          <a:xfrm>
            <a:off x="6124353" y="152401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Business Tutor</a:t>
            </a:r>
          </a:p>
        </p:txBody>
      </p:sp>
    </p:spTree>
    <p:extLst>
      <p:ext uri="{BB962C8B-B14F-4D97-AF65-F5344CB8AC3E}">
        <p14:creationId xmlns:p14="http://schemas.microsoft.com/office/powerpoint/2010/main" val="161325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A3D2-FD97-4460-BF97-9742B2DE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062"/>
            <a:ext cx="8229600" cy="1143000"/>
          </a:xfrm>
        </p:spPr>
        <p:txBody>
          <a:bodyPr/>
          <a:lstStyle/>
          <a:p>
            <a:r>
              <a:rPr lang="en-GB" dirty="0"/>
              <a:t>How to Calculate LFT?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0D329-CE68-D362-3AE1-E10FB951AD55}"/>
              </a:ext>
            </a:extLst>
          </p:cNvPr>
          <p:cNvSpPr txBox="1"/>
          <p:nvPr/>
        </p:nvSpPr>
        <p:spPr>
          <a:xfrm>
            <a:off x="633046" y="1690062"/>
            <a:ext cx="787790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The </a:t>
            </a:r>
            <a:r>
              <a:rPr lang="en-GB" sz="2000" b="1" i="0" u="none" strike="noStrike" dirty="0">
                <a:solidFill>
                  <a:srgbClr val="C00000"/>
                </a:solidFill>
                <a:effectLst/>
              </a:rPr>
              <a:t>Latest Finish Time</a:t>
            </a:r>
            <a:r>
              <a:rPr lang="en-GB" sz="2000" b="0" i="0" u="none" strike="noStrike" dirty="0">
                <a:solidFill>
                  <a:srgbClr val="C00000"/>
                </a:solidFill>
                <a:effectLst/>
              </a:rPr>
              <a:t> 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of a task is the latest time that the task can be completed without delaying the project. </a:t>
            </a:r>
          </a:p>
          <a:p>
            <a:pPr algn="l"/>
            <a:endParaRPr lang="en-GB" sz="2000" dirty="0">
              <a:solidFill>
                <a:srgbClr val="000000"/>
              </a:solidFill>
            </a:endParaRP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It is part of the </a:t>
            </a:r>
            <a:r>
              <a:rPr lang="en-GB" sz="2000" b="1" i="0" u="none" strike="noStrike" dirty="0">
                <a:solidFill>
                  <a:srgbClr val="C00000"/>
                </a:solidFill>
                <a:effectLst/>
              </a:rPr>
              <a:t>critical path method (CPM)</a:t>
            </a:r>
            <a:r>
              <a:rPr lang="en-GB" sz="2000" b="0" i="0" u="none" strike="noStrike" dirty="0">
                <a:solidFill>
                  <a:srgbClr val="C00000"/>
                </a:solidFill>
                <a:effectLst/>
              </a:rPr>
              <a:t> 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and helps identify how late a task can be finished without affecting the overall project completion date.</a:t>
            </a:r>
          </a:p>
          <a:p>
            <a:pPr algn="l"/>
            <a:endParaRPr lang="en-GB" sz="20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2000" b="1" i="0" u="none" strike="noStrike" dirty="0">
                <a:effectLst/>
              </a:rPr>
              <a:t>Calculation</a:t>
            </a:r>
            <a:r>
              <a:rPr lang="en-GB" sz="2000" b="0" i="0" u="none" strike="noStrike" dirty="0">
                <a:effectLst/>
              </a:rPr>
              <a:t>:</a:t>
            </a:r>
          </a:p>
          <a:p>
            <a:pPr algn="l"/>
            <a:endParaRPr lang="en-GB" sz="2000" dirty="0">
              <a:solidFill>
                <a:srgbClr val="000000"/>
              </a:solidFill>
            </a:endParaRPr>
          </a:p>
          <a:p>
            <a:pPr algn="l"/>
            <a:r>
              <a:rPr lang="en-GB" sz="2000" b="1" i="0" u="none" strike="noStrike" dirty="0">
                <a:solidFill>
                  <a:schemeClr val="tx2"/>
                </a:solidFill>
                <a:effectLst/>
              </a:rPr>
              <a:t>LFT=LST of Successor Task−Duration of Task</a:t>
            </a:r>
          </a:p>
          <a:p>
            <a:pPr algn="l"/>
            <a:endParaRPr lang="en-GB" sz="2000" dirty="0">
              <a:solidFill>
                <a:srgbClr val="000000"/>
              </a:solidFill>
            </a:endParaRP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The LFT is determined by working backward from the project’s end date or the finish times of dependent tasks. It tells us the latest possible finish time for a task that still allows for the project to finish on schedule.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E7E60-AB66-3498-AC62-229EAF867E7E}"/>
              </a:ext>
            </a:extLst>
          </p:cNvPr>
          <p:cNvSpPr txBox="1"/>
          <p:nvPr/>
        </p:nvSpPr>
        <p:spPr>
          <a:xfrm>
            <a:off x="159489" y="308345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55 Edexcel A Level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2EF3C-6408-BFFE-E6D7-74CB4BF4A8C7}"/>
              </a:ext>
            </a:extLst>
          </p:cNvPr>
          <p:cNvSpPr txBox="1"/>
          <p:nvPr/>
        </p:nvSpPr>
        <p:spPr>
          <a:xfrm>
            <a:off x="6124353" y="152401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Business Tutor</a:t>
            </a:r>
          </a:p>
        </p:txBody>
      </p:sp>
    </p:spTree>
    <p:extLst>
      <p:ext uri="{BB962C8B-B14F-4D97-AF65-F5344CB8AC3E}">
        <p14:creationId xmlns:p14="http://schemas.microsoft.com/office/powerpoint/2010/main" val="369358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6E89-A58E-34FA-6FAE-B97B537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8813"/>
            <a:ext cx="8229600" cy="1143000"/>
          </a:xfrm>
        </p:spPr>
        <p:txBody>
          <a:bodyPr/>
          <a:lstStyle/>
          <a:p>
            <a:r>
              <a:rPr lang="en-GB" dirty="0"/>
              <a:t>How to calculate Total Float?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0FE7B-2231-1816-C2C0-C67C87D20F58}"/>
              </a:ext>
            </a:extLst>
          </p:cNvPr>
          <p:cNvSpPr txBox="1"/>
          <p:nvPr/>
        </p:nvSpPr>
        <p:spPr>
          <a:xfrm>
            <a:off x="369277" y="2118893"/>
            <a:ext cx="84054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chemeClr val="tx2"/>
                </a:solidFill>
                <a:effectLst/>
              </a:rPr>
              <a:t>Total Float=LFT−EFT </a:t>
            </a:r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</a:rPr>
              <a:t>OR</a:t>
            </a:r>
            <a:endParaRPr lang="en-GB" sz="3600" b="1" i="0" u="none" strike="noStrike" dirty="0">
              <a:solidFill>
                <a:schemeClr val="tx2"/>
              </a:solidFill>
              <a:effectLst/>
            </a:endParaRPr>
          </a:p>
          <a:p>
            <a:pPr algn="ctr"/>
            <a:r>
              <a:rPr lang="en-GB" sz="3600" b="1" i="0" u="none" strike="noStrike" dirty="0">
                <a:solidFill>
                  <a:schemeClr val="tx2"/>
                </a:solidFill>
                <a:effectLst/>
              </a:rPr>
              <a:t>Total Float=LST−EST</a:t>
            </a:r>
          </a:p>
          <a:p>
            <a:pPr algn="ctr"/>
            <a:r>
              <a:rPr lang="en-GB" sz="3600" b="1" dirty="0">
                <a:solidFill>
                  <a:schemeClr val="tx2"/>
                </a:solidFill>
              </a:rPr>
              <a:t>OR</a:t>
            </a:r>
          </a:p>
          <a:p>
            <a:pPr algn="ctr"/>
            <a:r>
              <a:rPr lang="en-GB" sz="3600" b="1" dirty="0">
                <a:solidFill>
                  <a:schemeClr val="tx2"/>
                </a:solidFill>
              </a:rPr>
              <a:t>LFT – EST – Duration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47E92-F878-DC72-6227-14DA3751A871}"/>
              </a:ext>
            </a:extLst>
          </p:cNvPr>
          <p:cNvSpPr txBox="1"/>
          <p:nvPr/>
        </p:nvSpPr>
        <p:spPr>
          <a:xfrm>
            <a:off x="159489" y="308345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55 Edexcel A Level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68127-A169-E75F-3805-C2AE2247287D}"/>
              </a:ext>
            </a:extLst>
          </p:cNvPr>
          <p:cNvSpPr txBox="1"/>
          <p:nvPr/>
        </p:nvSpPr>
        <p:spPr>
          <a:xfrm>
            <a:off x="6124353" y="152401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Business Tutor</a:t>
            </a:r>
          </a:p>
        </p:txBody>
      </p:sp>
    </p:spTree>
    <p:extLst>
      <p:ext uri="{BB962C8B-B14F-4D97-AF65-F5344CB8AC3E}">
        <p14:creationId xmlns:p14="http://schemas.microsoft.com/office/powerpoint/2010/main" val="210061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3794-7042-1AFA-01ED-7F2D1655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510"/>
            <a:ext cx="8229600" cy="1143000"/>
          </a:xfrm>
        </p:spPr>
        <p:txBody>
          <a:bodyPr/>
          <a:lstStyle/>
          <a:p>
            <a:r>
              <a:rPr lang="en-GB" dirty="0"/>
              <a:t>How to calculate Free Float?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8FCBE-F556-7E1E-075A-E73C6E4BC269}"/>
              </a:ext>
            </a:extLst>
          </p:cNvPr>
          <p:cNvSpPr txBox="1"/>
          <p:nvPr/>
        </p:nvSpPr>
        <p:spPr>
          <a:xfrm>
            <a:off x="457201" y="2951946"/>
            <a:ext cx="8229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EST start of next task – EST start of this task– duration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CCB32-DD14-9335-9950-A706FD0007AC}"/>
              </a:ext>
            </a:extLst>
          </p:cNvPr>
          <p:cNvSpPr txBox="1"/>
          <p:nvPr/>
        </p:nvSpPr>
        <p:spPr>
          <a:xfrm>
            <a:off x="159489" y="308345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55 Edexcel A Level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5709-3E44-F573-CB01-B637E0C04CB4}"/>
              </a:ext>
            </a:extLst>
          </p:cNvPr>
          <p:cNvSpPr txBox="1"/>
          <p:nvPr/>
        </p:nvSpPr>
        <p:spPr>
          <a:xfrm>
            <a:off x="6124353" y="152401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Business Tutor</a:t>
            </a:r>
          </a:p>
        </p:txBody>
      </p:sp>
    </p:spTree>
    <p:extLst>
      <p:ext uri="{BB962C8B-B14F-4D97-AF65-F5344CB8AC3E}">
        <p14:creationId xmlns:p14="http://schemas.microsoft.com/office/powerpoint/2010/main" val="317655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CC40-097D-A259-01BB-9D6857A3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10B74-82D4-617E-D7FC-4C805006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CPA?</a:t>
            </a:r>
          </a:p>
          <a:p>
            <a:r>
              <a:rPr lang="en-GB" dirty="0"/>
              <a:t>EST, EFT, LST, LFT </a:t>
            </a:r>
          </a:p>
          <a:p>
            <a:r>
              <a:rPr lang="en-GB" dirty="0"/>
              <a:t>Float</a:t>
            </a:r>
          </a:p>
          <a:p>
            <a:r>
              <a:rPr lang="en-GB" dirty="0"/>
              <a:t>Fill the network diagram</a:t>
            </a:r>
          </a:p>
          <a:p>
            <a:r>
              <a:rPr lang="en-GB" dirty="0"/>
              <a:t>Forward &amp; Backward Passes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E698C-EBB8-AB78-9563-78C51624B7AE}"/>
              </a:ext>
            </a:extLst>
          </p:cNvPr>
          <p:cNvSpPr txBox="1"/>
          <p:nvPr/>
        </p:nvSpPr>
        <p:spPr>
          <a:xfrm>
            <a:off x="159489" y="308345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55 Edexcel A Level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C4C1D-90A6-B86B-4E46-5443F8EFD453}"/>
              </a:ext>
            </a:extLst>
          </p:cNvPr>
          <p:cNvSpPr txBox="1"/>
          <p:nvPr/>
        </p:nvSpPr>
        <p:spPr>
          <a:xfrm>
            <a:off x="6124353" y="152401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Business Tutor</a:t>
            </a:r>
          </a:p>
        </p:txBody>
      </p:sp>
    </p:spTree>
    <p:extLst>
      <p:ext uri="{BB962C8B-B14F-4D97-AF65-F5344CB8AC3E}">
        <p14:creationId xmlns:p14="http://schemas.microsoft.com/office/powerpoint/2010/main" val="415314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4E9D-F22E-036D-4DAC-32F38354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CPA?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0575-F50D-A794-6396-AE52CC97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CPA is a project management tool that identifies the sequence of key tasks and the longest path to project completion.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Helps in efficient project planning, resource allocation, and identifying potential delays.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D5F6F-658E-6658-6419-39D4855FD721}"/>
              </a:ext>
            </a:extLst>
          </p:cNvPr>
          <p:cNvSpPr txBox="1"/>
          <p:nvPr/>
        </p:nvSpPr>
        <p:spPr>
          <a:xfrm>
            <a:off x="6124353" y="152401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Business Tutor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4ED4B-2FFA-107D-5522-4F4BDC7A2C96}"/>
              </a:ext>
            </a:extLst>
          </p:cNvPr>
          <p:cNvSpPr txBox="1"/>
          <p:nvPr/>
        </p:nvSpPr>
        <p:spPr>
          <a:xfrm>
            <a:off x="159489" y="308345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55 Edexcel A Level Business</a:t>
            </a:r>
          </a:p>
        </p:txBody>
      </p:sp>
    </p:spTree>
    <p:extLst>
      <p:ext uri="{BB962C8B-B14F-4D97-AF65-F5344CB8AC3E}">
        <p14:creationId xmlns:p14="http://schemas.microsoft.com/office/powerpoint/2010/main" val="28949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E7F4-0A0A-6F8D-3749-5E6716C5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E6C1B5-F7B1-B436-55DB-C681024FE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355687"/>
              </p:ext>
            </p:extLst>
          </p:nvPr>
        </p:nvGraphicFramePr>
        <p:xfrm>
          <a:off x="457199" y="2331720"/>
          <a:ext cx="7623543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41181">
                  <a:extLst>
                    <a:ext uri="{9D8B030D-6E8A-4147-A177-3AD203B41FA5}">
                      <a16:colId xmlns:a16="http://schemas.microsoft.com/office/drawing/2014/main" val="1712071123"/>
                    </a:ext>
                  </a:extLst>
                </a:gridCol>
                <a:gridCol w="2541181">
                  <a:extLst>
                    <a:ext uri="{9D8B030D-6E8A-4147-A177-3AD203B41FA5}">
                      <a16:colId xmlns:a16="http://schemas.microsoft.com/office/drawing/2014/main" val="2471616728"/>
                    </a:ext>
                  </a:extLst>
                </a:gridCol>
                <a:gridCol w="2541181">
                  <a:extLst>
                    <a:ext uri="{9D8B030D-6E8A-4147-A177-3AD203B41FA5}">
                      <a16:colId xmlns:a16="http://schemas.microsoft.com/office/drawing/2014/main" val="2334395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/>
                        <a:t>Task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Duration (Days)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Predecessor(s)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26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Market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2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Product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Market Research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25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Prototype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Product Design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4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Marketing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Prototype Development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26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Marketing Plan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6178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02E8D9-C6E1-2FBE-683A-AB684829C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401865"/>
            <a:ext cx="76235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Tasks and Durations For Launching a new product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096F7-B540-6686-0F12-A1C447388A36}"/>
              </a:ext>
            </a:extLst>
          </p:cNvPr>
          <p:cNvSpPr txBox="1"/>
          <p:nvPr/>
        </p:nvSpPr>
        <p:spPr>
          <a:xfrm>
            <a:off x="159489" y="308345"/>
            <a:ext cx="32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55 Edexcel A Level Business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D562-14D1-5F9A-616E-84540D0F6FB3}"/>
              </a:ext>
            </a:extLst>
          </p:cNvPr>
          <p:cNvSpPr txBox="1"/>
          <p:nvPr/>
        </p:nvSpPr>
        <p:spPr>
          <a:xfrm>
            <a:off x="6124353" y="152401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Business Tutor</a:t>
            </a:r>
          </a:p>
        </p:txBody>
      </p:sp>
    </p:spTree>
    <p:extLst>
      <p:ext uri="{BB962C8B-B14F-4D97-AF65-F5344CB8AC3E}">
        <p14:creationId xmlns:p14="http://schemas.microsoft.com/office/powerpoint/2010/main" val="289683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duct&#10;&#10;Description automatically generated">
            <a:extLst>
              <a:ext uri="{FF2B5EF4-FFF2-40B4-BE49-F238E27FC236}">
                <a16:creationId xmlns:a16="http://schemas.microsoft.com/office/drawing/2014/main" id="{82B0F0A1-3D11-C0C7-18B5-256E5978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1710"/>
            <a:ext cx="7772400" cy="56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2214-7491-2111-2418-92872E87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Calculating EST, EFT, LST, LFT, and Float: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964D-4B10-9922-947A-94767939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/>
              <a:t>EST (Earliest Start Time):</a:t>
            </a:r>
            <a:r>
              <a:rPr lang="en-GB" dirty="0"/>
              <a:t> The earliest time an activity can begin.</a:t>
            </a:r>
          </a:p>
          <a:p>
            <a:endParaRPr lang="en-GB" b="1" dirty="0"/>
          </a:p>
          <a:p>
            <a:r>
              <a:rPr lang="en-GB" b="1" dirty="0"/>
              <a:t>EFT (Earliest Finish Time):</a:t>
            </a:r>
            <a:r>
              <a:rPr lang="en-GB" dirty="0"/>
              <a:t> EST + Activity Duration</a:t>
            </a:r>
          </a:p>
          <a:p>
            <a:endParaRPr lang="en-GB" b="1" dirty="0"/>
          </a:p>
          <a:p>
            <a:r>
              <a:rPr lang="en-GB" b="1" dirty="0"/>
              <a:t>LST (Latest Start Time):</a:t>
            </a:r>
            <a:r>
              <a:rPr lang="en-GB" dirty="0"/>
              <a:t> The latest time an activity can start without delaying the project.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LFT (Latest Finish Time):</a:t>
            </a:r>
            <a:r>
              <a:rPr lang="en-GB" dirty="0"/>
              <a:t> The latest time an activity can be completed without delaying the project.</a:t>
            </a:r>
          </a:p>
          <a:p>
            <a:endParaRPr lang="en-GB" b="1" dirty="0"/>
          </a:p>
          <a:p>
            <a:r>
              <a:rPr lang="en-GB" b="1" dirty="0"/>
              <a:t>Float (Total Float):</a:t>
            </a:r>
            <a:r>
              <a:rPr lang="en-GB" dirty="0"/>
              <a:t> The amount of time an activity can be delayed without delaying the project.</a:t>
            </a:r>
          </a:p>
          <a:p>
            <a:endParaRPr lang="en-GB" b="1" dirty="0"/>
          </a:p>
          <a:p>
            <a:r>
              <a:rPr lang="en-GB" b="1" dirty="0"/>
              <a:t>Free Float:</a:t>
            </a:r>
            <a:r>
              <a:rPr lang="en-GB" dirty="0"/>
              <a:t> The amount of time an activity can be delayed without delaying the start of any subsequent activity. </a:t>
            </a:r>
          </a:p>
        </p:txBody>
      </p:sp>
    </p:spTree>
    <p:extLst>
      <p:ext uri="{BB962C8B-B14F-4D97-AF65-F5344CB8AC3E}">
        <p14:creationId xmlns:p14="http://schemas.microsoft.com/office/powerpoint/2010/main" val="182911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3934-5526-DB1F-F926-FD957A48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Calculating EST, EFT, LST, LFT, and Float: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1DDBD-F6B3-1A91-7273-02ED1C8E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1600" b="1" dirty="0"/>
              <a:t>EST (Earliest Start Time):</a:t>
            </a:r>
            <a:r>
              <a:rPr lang="en-GB" sz="1600" dirty="0"/>
              <a:t> The earliest time an activity can begin.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b="1" dirty="0"/>
              <a:t>For the first activity:</a:t>
            </a:r>
            <a:r>
              <a:rPr lang="en-GB" sz="1400" dirty="0"/>
              <a:t> EST = 0 (Project start)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b="1" dirty="0"/>
              <a:t>For subsequent activities:</a:t>
            </a:r>
            <a:r>
              <a:rPr lang="en-GB" sz="1400" dirty="0"/>
              <a:t> EST = EFT of the preceding activity.</a:t>
            </a:r>
          </a:p>
          <a:p>
            <a:pPr>
              <a:buFont typeface="Wingdings" pitchFamily="2" charset="2"/>
              <a:buChar char="Ø"/>
            </a:pPr>
            <a:endParaRPr lang="en-GB" sz="1600" b="1" dirty="0"/>
          </a:p>
          <a:p>
            <a:pPr>
              <a:buFont typeface="Wingdings" pitchFamily="2" charset="2"/>
              <a:buChar char="Ø"/>
            </a:pPr>
            <a:r>
              <a:rPr lang="en-GB" sz="1600" b="1" dirty="0"/>
              <a:t>EFT (Earliest Finish Time):</a:t>
            </a:r>
            <a:r>
              <a:rPr lang="en-GB" sz="1600" dirty="0"/>
              <a:t> EST + Activity Duration</a:t>
            </a:r>
          </a:p>
          <a:p>
            <a:pPr>
              <a:buFont typeface="Wingdings" pitchFamily="2" charset="2"/>
              <a:buChar char="Ø"/>
            </a:pPr>
            <a:endParaRPr lang="en-GB" sz="1600" b="1" dirty="0"/>
          </a:p>
          <a:p>
            <a:pPr>
              <a:buFont typeface="Wingdings" pitchFamily="2" charset="2"/>
              <a:buChar char="Ø"/>
            </a:pPr>
            <a:r>
              <a:rPr lang="en-GB" sz="1600" b="1" dirty="0"/>
              <a:t>LST (Latest Start Time):</a:t>
            </a:r>
            <a:r>
              <a:rPr lang="en-GB" sz="1600" dirty="0"/>
              <a:t> The latest time an activity can start without delaying the project.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b="1" dirty="0"/>
              <a:t>For the last activity:</a:t>
            </a:r>
            <a:r>
              <a:rPr lang="en-GB" sz="1400" dirty="0"/>
              <a:t> LST = LFT (Latest Finish Time)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b="1" dirty="0"/>
              <a:t>For preceding activities:</a:t>
            </a:r>
            <a:r>
              <a:rPr lang="en-GB" sz="1400" dirty="0"/>
              <a:t> LST = LFT - Activity Duration</a:t>
            </a:r>
          </a:p>
          <a:p>
            <a:pPr>
              <a:buFont typeface="Wingdings" pitchFamily="2" charset="2"/>
              <a:buChar char="Ø"/>
            </a:pPr>
            <a:endParaRPr lang="en-GB" sz="1600" b="1" dirty="0"/>
          </a:p>
          <a:p>
            <a:pPr>
              <a:buFont typeface="Wingdings" pitchFamily="2" charset="2"/>
              <a:buChar char="Ø"/>
            </a:pPr>
            <a:r>
              <a:rPr lang="en-GB" sz="1600" b="1" dirty="0"/>
              <a:t>LFT (Latest Finish Time):</a:t>
            </a:r>
            <a:r>
              <a:rPr lang="en-GB" sz="1600" dirty="0"/>
              <a:t> The latest time an activity can be completed without delaying the project.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b="1" dirty="0"/>
              <a:t>For the last activity:</a:t>
            </a:r>
            <a:r>
              <a:rPr lang="en-GB" sz="1400" dirty="0"/>
              <a:t> LFT = EFT (Earliest Finish Time) of the last activity (project end date).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b="1" dirty="0"/>
              <a:t>For preceding activities:</a:t>
            </a:r>
            <a:r>
              <a:rPr lang="en-GB" sz="1400" dirty="0"/>
              <a:t> LFT = LST of the immediately following activity.</a:t>
            </a:r>
          </a:p>
          <a:p>
            <a:pPr>
              <a:buFont typeface="Wingdings" pitchFamily="2" charset="2"/>
              <a:buChar char="Ø"/>
            </a:pPr>
            <a:endParaRPr lang="en-GB" sz="1600" b="1" dirty="0"/>
          </a:p>
          <a:p>
            <a:pPr>
              <a:buFont typeface="Wingdings" pitchFamily="2" charset="2"/>
              <a:buChar char="Ø"/>
            </a:pPr>
            <a:r>
              <a:rPr lang="en-GB" sz="1600" b="1" dirty="0"/>
              <a:t>Float (Total Float):</a:t>
            </a:r>
            <a:r>
              <a:rPr lang="en-GB" sz="1600" dirty="0"/>
              <a:t> The amount of time an activity can be delayed without delaying the project.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dirty="0"/>
              <a:t>Float = LST - EST</a:t>
            </a:r>
          </a:p>
          <a:p>
            <a:pPr lvl="1">
              <a:buFont typeface="Wingdings" pitchFamily="2" charset="2"/>
              <a:buChar char="Ø"/>
            </a:pPr>
            <a:r>
              <a:rPr lang="en-GB" sz="1400" b="1" dirty="0"/>
              <a:t>Free Float:</a:t>
            </a:r>
            <a:r>
              <a:rPr lang="en-GB" sz="1400" dirty="0"/>
              <a:t> The amount of time an activity can be delayed without delaying the start of any subsequent activity. </a:t>
            </a:r>
          </a:p>
          <a:p>
            <a:pPr lvl="2">
              <a:buFont typeface="Wingdings" pitchFamily="2" charset="2"/>
              <a:buChar char="Ø"/>
            </a:pPr>
            <a:r>
              <a:rPr lang="en-GB" sz="1200" dirty="0"/>
              <a:t>Free Float = EFT of the preceding activity - EST of the current activity</a:t>
            </a:r>
          </a:p>
        </p:txBody>
      </p:sp>
    </p:spTree>
    <p:extLst>
      <p:ext uri="{BB962C8B-B14F-4D97-AF65-F5344CB8AC3E}">
        <p14:creationId xmlns:p14="http://schemas.microsoft.com/office/powerpoint/2010/main" val="315160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853FA3-83CA-1A9F-4BC6-8E587D8E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A40C29-EE5C-5C9F-AA61-058EEECDB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09401"/>
              </p:ext>
            </p:extLst>
          </p:nvPr>
        </p:nvGraphicFramePr>
        <p:xfrm>
          <a:off x="857248" y="2465387"/>
          <a:ext cx="7429504" cy="1927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8688">
                  <a:extLst>
                    <a:ext uri="{9D8B030D-6E8A-4147-A177-3AD203B41FA5}">
                      <a16:colId xmlns:a16="http://schemas.microsoft.com/office/drawing/2014/main" val="1200181289"/>
                    </a:ext>
                  </a:extLst>
                </a:gridCol>
                <a:gridCol w="1080356">
                  <a:extLst>
                    <a:ext uri="{9D8B030D-6E8A-4147-A177-3AD203B41FA5}">
                      <a16:colId xmlns:a16="http://schemas.microsoft.com/office/drawing/2014/main" val="51821173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748769850"/>
                    </a:ext>
                  </a:extLst>
                </a:gridCol>
                <a:gridCol w="888023">
                  <a:extLst>
                    <a:ext uri="{9D8B030D-6E8A-4147-A177-3AD203B41FA5}">
                      <a16:colId xmlns:a16="http://schemas.microsoft.com/office/drawing/2014/main" val="3967249746"/>
                    </a:ext>
                  </a:extLst>
                </a:gridCol>
                <a:gridCol w="923192">
                  <a:extLst>
                    <a:ext uri="{9D8B030D-6E8A-4147-A177-3AD203B41FA5}">
                      <a16:colId xmlns:a16="http://schemas.microsoft.com/office/drawing/2014/main" val="4256185428"/>
                    </a:ext>
                  </a:extLst>
                </a:gridCol>
                <a:gridCol w="872638">
                  <a:extLst>
                    <a:ext uri="{9D8B030D-6E8A-4147-A177-3AD203B41FA5}">
                      <a16:colId xmlns:a16="http://schemas.microsoft.com/office/drawing/2014/main" val="1408996801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64799490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409799848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Task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Duration (Days)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EFT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LFT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Float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Free Float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82399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Market Research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399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Product Design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3878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Prototype Development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159993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Marketing Plan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2117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Production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677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4F96BA-EBCE-064A-C6A5-2B193D5AD4F8}"/>
              </a:ext>
            </a:extLst>
          </p:cNvPr>
          <p:cNvSpPr txBox="1"/>
          <p:nvPr/>
        </p:nvSpPr>
        <p:spPr>
          <a:xfrm>
            <a:off x="2523392" y="1756846"/>
            <a:ext cx="145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Forward Pass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501F2-5805-AF78-C0C6-309625876348}"/>
              </a:ext>
            </a:extLst>
          </p:cNvPr>
          <p:cNvSpPr txBox="1"/>
          <p:nvPr/>
        </p:nvSpPr>
        <p:spPr>
          <a:xfrm>
            <a:off x="5260729" y="1756846"/>
            <a:ext cx="162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Backward Pass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5BAEEE-15F6-AB47-2871-B093252FD148}"/>
              </a:ext>
            </a:extLst>
          </p:cNvPr>
          <p:cNvCxnSpPr>
            <a:endCxn id="5" idx="2"/>
          </p:cNvCxnSpPr>
          <p:nvPr/>
        </p:nvCxnSpPr>
        <p:spPr>
          <a:xfrm flipV="1">
            <a:off x="6072552" y="2126178"/>
            <a:ext cx="1" cy="3392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02A071-2C45-E5F0-3A70-087E0A492FC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3253153" y="2126178"/>
            <a:ext cx="1" cy="339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7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2B874BE-29F6-A5E8-3761-8D19E185F69B}"/>
              </a:ext>
            </a:extLst>
          </p:cNvPr>
          <p:cNvGrpSpPr/>
          <p:nvPr/>
        </p:nvGrpSpPr>
        <p:grpSpPr>
          <a:xfrm>
            <a:off x="294542" y="637779"/>
            <a:ext cx="8554915" cy="5582441"/>
            <a:chOff x="685800" y="893091"/>
            <a:chExt cx="7772400" cy="5071817"/>
          </a:xfrm>
        </p:grpSpPr>
        <p:pic>
          <p:nvPicPr>
            <p:cNvPr id="4" name="Picture 3" descr="A diagram of a company&#10;&#10;Description automatically generated">
              <a:extLst>
                <a:ext uri="{FF2B5EF4-FFF2-40B4-BE49-F238E27FC236}">
                  <a16:creationId xmlns:a16="http://schemas.microsoft.com/office/drawing/2014/main" id="{65920EDE-B13A-C613-2636-7852F9D47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165"/>
            <a:stretch/>
          </p:blipFill>
          <p:spPr>
            <a:xfrm>
              <a:off x="685800" y="893091"/>
              <a:ext cx="7772400" cy="507181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EAC6AE5-8230-D283-9274-DFFB6D4FAA0D}"/>
                </a:ext>
              </a:extLst>
            </p:cNvPr>
            <p:cNvCxnSpPr/>
            <p:nvPr/>
          </p:nvCxnSpPr>
          <p:spPr>
            <a:xfrm>
              <a:off x="2162908" y="4009292"/>
              <a:ext cx="1767254" cy="8088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02A7853-023C-30F7-F148-3B5B3E433E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2922" y="1916723"/>
              <a:ext cx="1406770" cy="10023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CCE4A4-9372-A2E1-9F51-C5111B8924CA}"/>
                </a:ext>
              </a:extLst>
            </p:cNvPr>
            <p:cNvCxnSpPr/>
            <p:nvPr/>
          </p:nvCxnSpPr>
          <p:spPr>
            <a:xfrm flipH="1" flipV="1">
              <a:off x="4677508" y="3789485"/>
              <a:ext cx="430823" cy="11781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06F3B1A-BD7B-1640-B851-E0F2278B126C}"/>
                </a:ext>
              </a:extLst>
            </p:cNvPr>
            <p:cNvCxnSpPr/>
            <p:nvPr/>
          </p:nvCxnSpPr>
          <p:spPr>
            <a:xfrm flipH="1" flipV="1">
              <a:off x="2400300" y="1591408"/>
              <a:ext cx="1670538" cy="15386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0D8474-8D9C-0431-C9D1-C13F9530C5BB}"/>
                </a:ext>
              </a:extLst>
            </p:cNvPr>
            <p:cNvCxnSpPr/>
            <p:nvPr/>
          </p:nvCxnSpPr>
          <p:spPr>
            <a:xfrm>
              <a:off x="3534508" y="1178169"/>
              <a:ext cx="30333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5590853-6E45-E8B6-1732-BB532B8EB56C}"/>
                </a:ext>
              </a:extLst>
            </p:cNvPr>
            <p:cNvCxnSpPr/>
            <p:nvPr/>
          </p:nvCxnSpPr>
          <p:spPr>
            <a:xfrm flipH="1">
              <a:off x="4070838" y="1494692"/>
              <a:ext cx="2435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0987004-9B90-983F-09B8-375AB4350162}"/>
                </a:ext>
              </a:extLst>
            </p:cNvPr>
            <p:cNvCxnSpPr/>
            <p:nvPr/>
          </p:nvCxnSpPr>
          <p:spPr>
            <a:xfrm>
              <a:off x="2400300" y="1802423"/>
              <a:ext cx="1670538" cy="1494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12D366-A9FD-F524-AC3F-B862B4E14EC7}"/>
                </a:ext>
              </a:extLst>
            </p:cNvPr>
            <p:cNvCxnSpPr/>
            <p:nvPr/>
          </p:nvCxnSpPr>
          <p:spPr>
            <a:xfrm>
              <a:off x="4273062" y="3789485"/>
              <a:ext cx="619857" cy="1336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7C0262-989A-D109-5E67-20D7FAAF1A88}"/>
                </a:ext>
              </a:extLst>
            </p:cNvPr>
            <p:cNvCxnSpPr/>
            <p:nvPr/>
          </p:nvCxnSpPr>
          <p:spPr>
            <a:xfrm flipH="1" flipV="1">
              <a:off x="1688123" y="4088423"/>
              <a:ext cx="2883877" cy="1371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EC1BE3E-0984-1A80-79A8-A044C1A577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7508" y="3499338"/>
              <a:ext cx="558311" cy="1415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3E1A672-D4F3-85B8-0FDE-A9323CB9F77A}"/>
                </a:ext>
              </a:extLst>
            </p:cNvPr>
            <p:cNvCxnSpPr>
              <a:cxnSpLocks/>
            </p:cNvCxnSpPr>
            <p:nvPr/>
          </p:nvCxnSpPr>
          <p:spPr>
            <a:xfrm>
              <a:off x="1582615" y="4176345"/>
              <a:ext cx="2822332" cy="12836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317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1066</Words>
  <Application>Microsoft Macintosh PowerPoint</Application>
  <PresentationFormat>On-screen Show (4:3)</PresentationFormat>
  <Paragraphs>181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-webkit-standard</vt:lpstr>
      <vt:lpstr>Aptos</vt:lpstr>
      <vt:lpstr>Aptos Narrow</vt:lpstr>
      <vt:lpstr>Arial</vt:lpstr>
      <vt:lpstr>Calibri</vt:lpstr>
      <vt:lpstr>Wingdings</vt:lpstr>
      <vt:lpstr>Office Theme</vt:lpstr>
      <vt:lpstr>Critical Path Analysis</vt:lpstr>
      <vt:lpstr>Learning objectives</vt:lpstr>
      <vt:lpstr>What is CPA?</vt:lpstr>
      <vt:lpstr>Example</vt:lpstr>
      <vt:lpstr>PowerPoint Presentation</vt:lpstr>
      <vt:lpstr>Calculating EST, EFT, LST, LFT, and Float:</vt:lpstr>
      <vt:lpstr>Calculating EST, EFT, LST, LFT, and Float:</vt:lpstr>
      <vt:lpstr>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calculate EFT?</vt:lpstr>
      <vt:lpstr>How to Calculate LFT?</vt:lpstr>
      <vt:lpstr>How to calculate Total Float?</vt:lpstr>
      <vt:lpstr>How to calculate Free Float?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Anjali Mehra</cp:lastModifiedBy>
  <cp:revision>9</cp:revision>
  <dcterms:created xsi:type="dcterms:W3CDTF">2013-01-27T09:14:16Z</dcterms:created>
  <dcterms:modified xsi:type="dcterms:W3CDTF">2025-01-01T22:33:34Z</dcterms:modified>
  <cp:category/>
</cp:coreProperties>
</file>