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72" r:id="rId11"/>
    <p:sldId id="273" r:id="rId12"/>
    <p:sldId id="264" r:id="rId13"/>
    <p:sldId id="265" r:id="rId14"/>
    <p:sldId id="266" r:id="rId15"/>
    <p:sldId id="274" r:id="rId16"/>
    <p:sldId id="267" r:id="rId17"/>
    <p:sldId id="269" r:id="rId18"/>
    <p:sldId id="27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Relationship Id="rId14" Type="http://schemas.openxmlformats.org/officeDocument/2006/relationships/image" Target="../media/image1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Relationship Id="rId1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196C18-2618-49FB-A175-79182754E35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</dgm:pt>
    <dgm:pt modelId="{B5B55F0D-511B-4558-B05B-2CB92365088B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GB"/>
            <a:t>Identify the type &amp; no. of staff needed</a:t>
          </a:r>
          <a:endParaRPr lang="en-GB" dirty="0"/>
        </a:p>
      </dgm:t>
    </dgm:pt>
    <dgm:pt modelId="{365CE0E3-1D95-4C3A-B497-43BECE2EF99A}" type="parTrans" cxnId="{752ED171-8927-409B-9E8A-1EFF753CDEF7}">
      <dgm:prSet/>
      <dgm:spPr/>
      <dgm:t>
        <a:bodyPr/>
        <a:lstStyle/>
        <a:p>
          <a:endParaRPr lang="en-GB"/>
        </a:p>
      </dgm:t>
    </dgm:pt>
    <dgm:pt modelId="{E51B4A76-547A-47EB-BCBB-69DF0A2E3627}" type="sibTrans" cxnId="{752ED171-8927-409B-9E8A-1EFF753CDEF7}">
      <dgm:prSet/>
      <dgm:spPr/>
      <dgm:t>
        <a:bodyPr/>
        <a:lstStyle/>
        <a:p>
          <a:endParaRPr lang="en-GB"/>
        </a:p>
      </dgm:t>
    </dgm:pt>
    <dgm:pt modelId="{3A454B1A-67E9-462A-BE7D-14B4E0ECC986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GB"/>
            <a:t>Prepare job description &amp; person specification</a:t>
          </a:r>
          <a:endParaRPr lang="en-GB" dirty="0"/>
        </a:p>
      </dgm:t>
    </dgm:pt>
    <dgm:pt modelId="{A9A08D9E-88AC-4818-BAF5-12560338E861}" type="parTrans" cxnId="{6D216D97-15B1-48BC-A260-738AED6ADBE1}">
      <dgm:prSet/>
      <dgm:spPr/>
      <dgm:t>
        <a:bodyPr/>
        <a:lstStyle/>
        <a:p>
          <a:endParaRPr lang="en-GB"/>
        </a:p>
      </dgm:t>
    </dgm:pt>
    <dgm:pt modelId="{0465139B-5F4D-4A94-B845-631B034B085F}" type="sibTrans" cxnId="{6D216D97-15B1-48BC-A260-738AED6ADBE1}">
      <dgm:prSet/>
      <dgm:spPr/>
      <dgm:t>
        <a:bodyPr/>
        <a:lstStyle/>
        <a:p>
          <a:endParaRPr lang="en-GB"/>
        </a:p>
      </dgm:t>
    </dgm:pt>
    <dgm:pt modelId="{3A64B637-D2DB-4E32-92BA-F959E7E3A98B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GB"/>
            <a:t>Advertise the job using appropriate media</a:t>
          </a:r>
          <a:endParaRPr lang="en-GB" dirty="0"/>
        </a:p>
      </dgm:t>
    </dgm:pt>
    <dgm:pt modelId="{CC37BEE0-53F3-4655-92E7-19A78C6477CE}" type="parTrans" cxnId="{29C2D825-B926-4520-9A6E-62AC94D3182A}">
      <dgm:prSet/>
      <dgm:spPr/>
      <dgm:t>
        <a:bodyPr/>
        <a:lstStyle/>
        <a:p>
          <a:endParaRPr lang="en-GB"/>
        </a:p>
      </dgm:t>
    </dgm:pt>
    <dgm:pt modelId="{D084C9EE-6C2E-4740-9A99-D3E22B7D72BA}" type="sibTrans" cxnId="{29C2D825-B926-4520-9A6E-62AC94D3182A}">
      <dgm:prSet/>
      <dgm:spPr/>
      <dgm:t>
        <a:bodyPr/>
        <a:lstStyle/>
        <a:p>
          <a:endParaRPr lang="en-GB"/>
        </a:p>
      </dgm:t>
    </dgm:pt>
    <dgm:pt modelId="{715BB516-C274-4058-BF58-4ECF40B1E0D1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GB"/>
            <a:t>Evaluate applicants &amp; create a shortlist for interviews</a:t>
          </a:r>
          <a:endParaRPr lang="en-GB" dirty="0"/>
        </a:p>
      </dgm:t>
    </dgm:pt>
    <dgm:pt modelId="{0D8E4145-8F37-4ACA-A963-B65F9C072ED1}" type="parTrans" cxnId="{A2416B35-131F-4BCE-9D24-BC15438A501F}">
      <dgm:prSet/>
      <dgm:spPr/>
      <dgm:t>
        <a:bodyPr/>
        <a:lstStyle/>
        <a:p>
          <a:endParaRPr lang="en-GB"/>
        </a:p>
      </dgm:t>
    </dgm:pt>
    <dgm:pt modelId="{BBBC77FA-FD3B-4DE0-BF5E-8EB740D2BB66}" type="sibTrans" cxnId="{A2416B35-131F-4BCE-9D24-BC15438A501F}">
      <dgm:prSet/>
      <dgm:spPr/>
      <dgm:t>
        <a:bodyPr/>
        <a:lstStyle/>
        <a:p>
          <a:endParaRPr lang="en-GB"/>
        </a:p>
      </dgm:t>
    </dgm:pt>
    <dgm:pt modelId="{4C633311-AF30-4126-8640-FBC08200BD7F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GB"/>
            <a:t>Carry out interviews</a:t>
          </a:r>
          <a:endParaRPr lang="en-GB" dirty="0"/>
        </a:p>
      </dgm:t>
    </dgm:pt>
    <dgm:pt modelId="{16F929B0-B5FE-4F57-AC01-CDC17C0755FE}" type="parTrans" cxnId="{E900D4DE-0CC1-4947-824B-E73AF65ED888}">
      <dgm:prSet/>
      <dgm:spPr/>
      <dgm:t>
        <a:bodyPr/>
        <a:lstStyle/>
        <a:p>
          <a:endParaRPr lang="en-GB"/>
        </a:p>
      </dgm:t>
    </dgm:pt>
    <dgm:pt modelId="{B1B72BEA-C165-49B9-AEAC-CD10F7E04BF7}" type="sibTrans" cxnId="{E900D4DE-0CC1-4947-824B-E73AF65ED888}">
      <dgm:prSet/>
      <dgm:spPr/>
      <dgm:t>
        <a:bodyPr/>
        <a:lstStyle/>
        <a:p>
          <a:endParaRPr lang="en-GB"/>
        </a:p>
      </dgm:t>
    </dgm:pt>
    <dgm:pt modelId="{9FC930ED-2F9F-419E-B1F8-E21CE5C34AC5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GB"/>
            <a:t>Evaluate interviews &amp; make appointments</a:t>
          </a:r>
          <a:endParaRPr lang="en-GB" dirty="0"/>
        </a:p>
      </dgm:t>
    </dgm:pt>
    <dgm:pt modelId="{02C5BC5A-4B93-4009-9C44-F8FB363FCAEA}" type="parTrans" cxnId="{57652376-819E-4C1D-9B75-39A3C23E5186}">
      <dgm:prSet/>
      <dgm:spPr/>
      <dgm:t>
        <a:bodyPr/>
        <a:lstStyle/>
        <a:p>
          <a:endParaRPr lang="en-GB"/>
        </a:p>
      </dgm:t>
    </dgm:pt>
    <dgm:pt modelId="{6E28D36B-4A8E-4723-AF44-A53EED42BE7C}" type="sibTrans" cxnId="{57652376-819E-4C1D-9B75-39A3C23E5186}">
      <dgm:prSet/>
      <dgm:spPr/>
      <dgm:t>
        <a:bodyPr/>
        <a:lstStyle/>
        <a:p>
          <a:endParaRPr lang="en-GB"/>
        </a:p>
      </dgm:t>
    </dgm:pt>
    <dgm:pt modelId="{FE4D0586-30BD-4277-9DE0-04DE932FEA9E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GB"/>
            <a:t>Provide feedback for unsuccessful candidates</a:t>
          </a:r>
          <a:endParaRPr lang="en-GB" dirty="0"/>
        </a:p>
      </dgm:t>
    </dgm:pt>
    <dgm:pt modelId="{47F1245C-FB8D-4DC3-AB20-F606DA1E76D1}" type="parTrans" cxnId="{C243258D-B753-41CE-93C6-99B0AEE0B13A}">
      <dgm:prSet/>
      <dgm:spPr/>
      <dgm:t>
        <a:bodyPr/>
        <a:lstStyle/>
        <a:p>
          <a:endParaRPr lang="en-GB"/>
        </a:p>
      </dgm:t>
    </dgm:pt>
    <dgm:pt modelId="{38BD6696-56C9-4CD4-B565-E1F8BB525566}" type="sibTrans" cxnId="{C243258D-B753-41CE-93C6-99B0AEE0B13A}">
      <dgm:prSet/>
      <dgm:spPr/>
      <dgm:t>
        <a:bodyPr/>
        <a:lstStyle/>
        <a:p>
          <a:endParaRPr lang="en-GB"/>
        </a:p>
      </dgm:t>
    </dgm:pt>
    <dgm:pt modelId="{87471749-75B4-41D2-8FC4-886A3555E187}" type="pres">
      <dgm:prSet presAssocID="{B8196C18-2618-49FB-A175-79182754E351}" presName="root" presStyleCnt="0">
        <dgm:presLayoutVars>
          <dgm:dir/>
          <dgm:resizeHandles val="exact"/>
        </dgm:presLayoutVars>
      </dgm:prSet>
      <dgm:spPr/>
    </dgm:pt>
    <dgm:pt modelId="{F5077DBF-B523-4DEE-8CD5-78F4F8ABA8E4}" type="pres">
      <dgm:prSet presAssocID="{B5B55F0D-511B-4558-B05B-2CB92365088B}" presName="compNode" presStyleCnt="0"/>
      <dgm:spPr/>
    </dgm:pt>
    <dgm:pt modelId="{2B32C76D-FE1F-4939-94DA-05D44D2EF20A}" type="pres">
      <dgm:prSet presAssocID="{B5B55F0D-511B-4558-B05B-2CB92365088B}" presName="bgRect" presStyleLbl="bgShp" presStyleIdx="0" presStyleCnt="7"/>
      <dgm:spPr/>
    </dgm:pt>
    <dgm:pt modelId="{C5DFDE86-C5A4-45E7-A5A9-E951295E7A47}" type="pres">
      <dgm:prSet presAssocID="{B5B55F0D-511B-4558-B05B-2CB92365088B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spital"/>
        </a:ext>
      </dgm:extLst>
    </dgm:pt>
    <dgm:pt modelId="{4DEE2BC3-04C8-4A1C-95EE-59AE28DB5E8D}" type="pres">
      <dgm:prSet presAssocID="{B5B55F0D-511B-4558-B05B-2CB92365088B}" presName="spaceRect" presStyleCnt="0"/>
      <dgm:spPr/>
    </dgm:pt>
    <dgm:pt modelId="{982F885A-8811-4F43-9241-E273FDE36809}" type="pres">
      <dgm:prSet presAssocID="{B5B55F0D-511B-4558-B05B-2CB92365088B}" presName="parTx" presStyleLbl="revTx" presStyleIdx="0" presStyleCnt="7">
        <dgm:presLayoutVars>
          <dgm:chMax val="0"/>
          <dgm:chPref val="0"/>
        </dgm:presLayoutVars>
      </dgm:prSet>
      <dgm:spPr/>
    </dgm:pt>
    <dgm:pt modelId="{524A602A-4CB6-46AF-AB3C-4158260DD2A7}" type="pres">
      <dgm:prSet presAssocID="{E51B4A76-547A-47EB-BCBB-69DF0A2E3627}" presName="sibTrans" presStyleCnt="0"/>
      <dgm:spPr/>
    </dgm:pt>
    <dgm:pt modelId="{4592DB1B-8572-4D54-970A-2687E9DBAC46}" type="pres">
      <dgm:prSet presAssocID="{3A454B1A-67E9-462A-BE7D-14B4E0ECC986}" presName="compNode" presStyleCnt="0"/>
      <dgm:spPr/>
    </dgm:pt>
    <dgm:pt modelId="{A2379D69-9EF4-4BFB-8B78-54862C003D50}" type="pres">
      <dgm:prSet presAssocID="{3A454B1A-67E9-462A-BE7D-14B4E0ECC986}" presName="bgRect" presStyleLbl="bgShp" presStyleIdx="1" presStyleCnt="7"/>
      <dgm:spPr/>
    </dgm:pt>
    <dgm:pt modelId="{22D493F3-0D80-4973-AE23-32918F05ACE0}" type="pres">
      <dgm:prSet presAssocID="{3A454B1A-67E9-462A-BE7D-14B4E0ECC986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ployee Badge"/>
        </a:ext>
      </dgm:extLst>
    </dgm:pt>
    <dgm:pt modelId="{74ACA5CA-6CCA-4314-8E1D-A1247A5ED5A0}" type="pres">
      <dgm:prSet presAssocID="{3A454B1A-67E9-462A-BE7D-14B4E0ECC986}" presName="spaceRect" presStyleCnt="0"/>
      <dgm:spPr/>
    </dgm:pt>
    <dgm:pt modelId="{E41A2900-AC5D-46CC-ACBF-2989C143AAA9}" type="pres">
      <dgm:prSet presAssocID="{3A454B1A-67E9-462A-BE7D-14B4E0ECC986}" presName="parTx" presStyleLbl="revTx" presStyleIdx="1" presStyleCnt="7">
        <dgm:presLayoutVars>
          <dgm:chMax val="0"/>
          <dgm:chPref val="0"/>
        </dgm:presLayoutVars>
      </dgm:prSet>
      <dgm:spPr/>
    </dgm:pt>
    <dgm:pt modelId="{4E2B7242-7405-403C-883E-F81A227A0642}" type="pres">
      <dgm:prSet presAssocID="{0465139B-5F4D-4A94-B845-631B034B085F}" presName="sibTrans" presStyleCnt="0"/>
      <dgm:spPr/>
    </dgm:pt>
    <dgm:pt modelId="{6A6335DF-5ADB-423E-924F-1B597DD951D5}" type="pres">
      <dgm:prSet presAssocID="{3A64B637-D2DB-4E32-92BA-F959E7E3A98B}" presName="compNode" presStyleCnt="0"/>
      <dgm:spPr/>
    </dgm:pt>
    <dgm:pt modelId="{5F0998D2-F118-4FBC-9F4F-885E27CB5CB2}" type="pres">
      <dgm:prSet presAssocID="{3A64B637-D2DB-4E32-92BA-F959E7E3A98B}" presName="bgRect" presStyleLbl="bgShp" presStyleIdx="2" presStyleCnt="7"/>
      <dgm:spPr/>
    </dgm:pt>
    <dgm:pt modelId="{8B5669F0-168B-4F4C-8DD2-39975BACC1E1}" type="pres">
      <dgm:prSet presAssocID="{3A64B637-D2DB-4E32-92BA-F959E7E3A98B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wspaper"/>
        </a:ext>
      </dgm:extLst>
    </dgm:pt>
    <dgm:pt modelId="{90A0C126-42D0-4E5F-ABA1-3C614FD02E0D}" type="pres">
      <dgm:prSet presAssocID="{3A64B637-D2DB-4E32-92BA-F959E7E3A98B}" presName="spaceRect" presStyleCnt="0"/>
      <dgm:spPr/>
    </dgm:pt>
    <dgm:pt modelId="{735013A6-2629-4306-994E-0F630ED3E3F5}" type="pres">
      <dgm:prSet presAssocID="{3A64B637-D2DB-4E32-92BA-F959E7E3A98B}" presName="parTx" presStyleLbl="revTx" presStyleIdx="2" presStyleCnt="7">
        <dgm:presLayoutVars>
          <dgm:chMax val="0"/>
          <dgm:chPref val="0"/>
        </dgm:presLayoutVars>
      </dgm:prSet>
      <dgm:spPr/>
    </dgm:pt>
    <dgm:pt modelId="{63A381E2-90BE-4A52-9D32-D404057BD9AA}" type="pres">
      <dgm:prSet presAssocID="{D084C9EE-6C2E-4740-9A99-D3E22B7D72BA}" presName="sibTrans" presStyleCnt="0"/>
      <dgm:spPr/>
    </dgm:pt>
    <dgm:pt modelId="{CBDF34A0-7B08-4965-96A5-8CBD664FA91B}" type="pres">
      <dgm:prSet presAssocID="{715BB516-C274-4058-BF58-4ECF40B1E0D1}" presName="compNode" presStyleCnt="0"/>
      <dgm:spPr/>
    </dgm:pt>
    <dgm:pt modelId="{1DE89CAB-2F75-4973-8F9F-EFA62B2F684D}" type="pres">
      <dgm:prSet presAssocID="{715BB516-C274-4058-BF58-4ECF40B1E0D1}" presName="bgRect" presStyleLbl="bgShp" presStyleIdx="3" presStyleCnt="7"/>
      <dgm:spPr/>
    </dgm:pt>
    <dgm:pt modelId="{7E6C2114-2E9C-42FE-AD1A-BE4A76DDEA41}" type="pres">
      <dgm:prSet presAssocID="{715BB516-C274-4058-BF58-4ECF40B1E0D1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BF9D70EA-EE97-4573-ABDF-D5006F7605A2}" type="pres">
      <dgm:prSet presAssocID="{715BB516-C274-4058-BF58-4ECF40B1E0D1}" presName="spaceRect" presStyleCnt="0"/>
      <dgm:spPr/>
    </dgm:pt>
    <dgm:pt modelId="{1A3B9F1A-C98C-4915-B544-AB232DF94ADD}" type="pres">
      <dgm:prSet presAssocID="{715BB516-C274-4058-BF58-4ECF40B1E0D1}" presName="parTx" presStyleLbl="revTx" presStyleIdx="3" presStyleCnt="7">
        <dgm:presLayoutVars>
          <dgm:chMax val="0"/>
          <dgm:chPref val="0"/>
        </dgm:presLayoutVars>
      </dgm:prSet>
      <dgm:spPr/>
    </dgm:pt>
    <dgm:pt modelId="{29513AF4-6C60-4FF4-A43C-D703F85C0CC1}" type="pres">
      <dgm:prSet presAssocID="{BBBC77FA-FD3B-4DE0-BF5E-8EB740D2BB66}" presName="sibTrans" presStyleCnt="0"/>
      <dgm:spPr/>
    </dgm:pt>
    <dgm:pt modelId="{70FAF16A-12A9-430C-8BE2-3B92C8DD83F6}" type="pres">
      <dgm:prSet presAssocID="{4C633311-AF30-4126-8640-FBC08200BD7F}" presName="compNode" presStyleCnt="0"/>
      <dgm:spPr/>
    </dgm:pt>
    <dgm:pt modelId="{E5330FA3-C390-4B1F-9BB7-C2C4A1D1B7F7}" type="pres">
      <dgm:prSet presAssocID="{4C633311-AF30-4126-8640-FBC08200BD7F}" presName="bgRect" presStyleLbl="bgShp" presStyleIdx="4" presStyleCnt="7"/>
      <dgm:spPr/>
    </dgm:pt>
    <dgm:pt modelId="{64339DE8-F0E8-4FBD-B968-6428E6D1719C}" type="pres">
      <dgm:prSet presAssocID="{4C633311-AF30-4126-8640-FBC08200BD7F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975DB332-01E2-41F2-B233-995FC413AF7A}" type="pres">
      <dgm:prSet presAssocID="{4C633311-AF30-4126-8640-FBC08200BD7F}" presName="spaceRect" presStyleCnt="0"/>
      <dgm:spPr/>
    </dgm:pt>
    <dgm:pt modelId="{8007825F-2480-4C58-A918-B2DA0B6C5BEA}" type="pres">
      <dgm:prSet presAssocID="{4C633311-AF30-4126-8640-FBC08200BD7F}" presName="parTx" presStyleLbl="revTx" presStyleIdx="4" presStyleCnt="7">
        <dgm:presLayoutVars>
          <dgm:chMax val="0"/>
          <dgm:chPref val="0"/>
        </dgm:presLayoutVars>
      </dgm:prSet>
      <dgm:spPr/>
    </dgm:pt>
    <dgm:pt modelId="{D9F3DE3D-D4CF-4B71-9C90-EBAF56996738}" type="pres">
      <dgm:prSet presAssocID="{B1B72BEA-C165-49B9-AEAC-CD10F7E04BF7}" presName="sibTrans" presStyleCnt="0"/>
      <dgm:spPr/>
    </dgm:pt>
    <dgm:pt modelId="{5C60CFE9-145B-4BDF-83A1-2148B526D38D}" type="pres">
      <dgm:prSet presAssocID="{9FC930ED-2F9F-419E-B1F8-E21CE5C34AC5}" presName="compNode" presStyleCnt="0"/>
      <dgm:spPr/>
    </dgm:pt>
    <dgm:pt modelId="{E1B3E0C9-6A4E-4DD9-9F32-F68AB8A40CB4}" type="pres">
      <dgm:prSet presAssocID="{9FC930ED-2F9F-419E-B1F8-E21CE5C34AC5}" presName="bgRect" presStyleLbl="bgShp" presStyleIdx="5" presStyleCnt="7"/>
      <dgm:spPr/>
    </dgm:pt>
    <dgm:pt modelId="{0CFCF960-B2D4-41C5-817C-D2F5508C61C0}" type="pres">
      <dgm:prSet presAssocID="{9FC930ED-2F9F-419E-B1F8-E21CE5C34AC5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61AB12AA-5C73-4079-9DDF-A27F438FA03D}" type="pres">
      <dgm:prSet presAssocID="{9FC930ED-2F9F-419E-B1F8-E21CE5C34AC5}" presName="spaceRect" presStyleCnt="0"/>
      <dgm:spPr/>
    </dgm:pt>
    <dgm:pt modelId="{C9B15936-A82A-45DE-AE47-313A7960CA4C}" type="pres">
      <dgm:prSet presAssocID="{9FC930ED-2F9F-419E-B1F8-E21CE5C34AC5}" presName="parTx" presStyleLbl="revTx" presStyleIdx="5" presStyleCnt="7">
        <dgm:presLayoutVars>
          <dgm:chMax val="0"/>
          <dgm:chPref val="0"/>
        </dgm:presLayoutVars>
      </dgm:prSet>
      <dgm:spPr/>
    </dgm:pt>
    <dgm:pt modelId="{4D47EA6A-B145-4147-805E-EA9661E95988}" type="pres">
      <dgm:prSet presAssocID="{6E28D36B-4A8E-4723-AF44-A53EED42BE7C}" presName="sibTrans" presStyleCnt="0"/>
      <dgm:spPr/>
    </dgm:pt>
    <dgm:pt modelId="{40115C74-53F8-4A0F-B10D-AF29D43D25FF}" type="pres">
      <dgm:prSet presAssocID="{FE4D0586-30BD-4277-9DE0-04DE932FEA9E}" presName="compNode" presStyleCnt="0"/>
      <dgm:spPr/>
    </dgm:pt>
    <dgm:pt modelId="{D86474F2-C896-4C11-B791-1194FBB500BD}" type="pres">
      <dgm:prSet presAssocID="{FE4D0586-30BD-4277-9DE0-04DE932FEA9E}" presName="bgRect" presStyleLbl="bgShp" presStyleIdx="6" presStyleCnt="7"/>
      <dgm:spPr/>
    </dgm:pt>
    <dgm:pt modelId="{AB0604CA-EB5D-4377-9209-AC2F6C157D85}" type="pres">
      <dgm:prSet presAssocID="{FE4D0586-30BD-4277-9DE0-04DE932FEA9E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DD762EC8-BD00-48A6-A2A9-324C129540BD}" type="pres">
      <dgm:prSet presAssocID="{FE4D0586-30BD-4277-9DE0-04DE932FEA9E}" presName="spaceRect" presStyleCnt="0"/>
      <dgm:spPr/>
    </dgm:pt>
    <dgm:pt modelId="{06704BAE-9F28-4936-9E6D-16C18AD20A19}" type="pres">
      <dgm:prSet presAssocID="{FE4D0586-30BD-4277-9DE0-04DE932FEA9E}" presName="parTx" presStyleLbl="revTx" presStyleIdx="6" presStyleCnt="7">
        <dgm:presLayoutVars>
          <dgm:chMax val="0"/>
          <dgm:chPref val="0"/>
        </dgm:presLayoutVars>
      </dgm:prSet>
      <dgm:spPr/>
    </dgm:pt>
  </dgm:ptLst>
  <dgm:cxnLst>
    <dgm:cxn modelId="{BB18A913-097D-4A50-9AC8-2912EFDDC740}" type="presOf" srcId="{FE4D0586-30BD-4277-9DE0-04DE932FEA9E}" destId="{06704BAE-9F28-4936-9E6D-16C18AD20A19}" srcOrd="0" destOrd="0" presId="urn:microsoft.com/office/officeart/2018/2/layout/IconVerticalSolidList"/>
    <dgm:cxn modelId="{79E9EF20-6413-4D31-AD74-7C73139CF887}" type="presOf" srcId="{9FC930ED-2F9F-419E-B1F8-E21CE5C34AC5}" destId="{C9B15936-A82A-45DE-AE47-313A7960CA4C}" srcOrd="0" destOrd="0" presId="urn:microsoft.com/office/officeart/2018/2/layout/IconVerticalSolidList"/>
    <dgm:cxn modelId="{C3AA1222-7901-4553-9347-DEDEBB5E74CC}" type="presOf" srcId="{3A454B1A-67E9-462A-BE7D-14B4E0ECC986}" destId="{E41A2900-AC5D-46CC-ACBF-2989C143AAA9}" srcOrd="0" destOrd="0" presId="urn:microsoft.com/office/officeart/2018/2/layout/IconVerticalSolidList"/>
    <dgm:cxn modelId="{29C2D825-B926-4520-9A6E-62AC94D3182A}" srcId="{B8196C18-2618-49FB-A175-79182754E351}" destId="{3A64B637-D2DB-4E32-92BA-F959E7E3A98B}" srcOrd="2" destOrd="0" parTransId="{CC37BEE0-53F3-4655-92E7-19A78C6477CE}" sibTransId="{D084C9EE-6C2E-4740-9A99-D3E22B7D72BA}"/>
    <dgm:cxn modelId="{9A604631-BB30-4E87-83EA-F46516A81633}" type="presOf" srcId="{B5B55F0D-511B-4558-B05B-2CB92365088B}" destId="{982F885A-8811-4F43-9241-E273FDE36809}" srcOrd="0" destOrd="0" presId="urn:microsoft.com/office/officeart/2018/2/layout/IconVerticalSolidList"/>
    <dgm:cxn modelId="{A2416B35-131F-4BCE-9D24-BC15438A501F}" srcId="{B8196C18-2618-49FB-A175-79182754E351}" destId="{715BB516-C274-4058-BF58-4ECF40B1E0D1}" srcOrd="3" destOrd="0" parTransId="{0D8E4145-8F37-4ACA-A963-B65F9C072ED1}" sibTransId="{BBBC77FA-FD3B-4DE0-BF5E-8EB740D2BB66}"/>
    <dgm:cxn modelId="{7D723363-6A6B-4FAD-9690-22D71DEE95B2}" type="presOf" srcId="{3A64B637-D2DB-4E32-92BA-F959E7E3A98B}" destId="{735013A6-2629-4306-994E-0F630ED3E3F5}" srcOrd="0" destOrd="0" presId="urn:microsoft.com/office/officeart/2018/2/layout/IconVerticalSolidList"/>
    <dgm:cxn modelId="{752ED171-8927-409B-9E8A-1EFF753CDEF7}" srcId="{B8196C18-2618-49FB-A175-79182754E351}" destId="{B5B55F0D-511B-4558-B05B-2CB92365088B}" srcOrd="0" destOrd="0" parTransId="{365CE0E3-1D95-4C3A-B497-43BECE2EF99A}" sibTransId="{E51B4A76-547A-47EB-BCBB-69DF0A2E3627}"/>
    <dgm:cxn modelId="{57652376-819E-4C1D-9B75-39A3C23E5186}" srcId="{B8196C18-2618-49FB-A175-79182754E351}" destId="{9FC930ED-2F9F-419E-B1F8-E21CE5C34AC5}" srcOrd="5" destOrd="0" parTransId="{02C5BC5A-4B93-4009-9C44-F8FB363FCAEA}" sibTransId="{6E28D36B-4A8E-4723-AF44-A53EED42BE7C}"/>
    <dgm:cxn modelId="{4B629D7F-FB97-4D29-86C5-AE826311061E}" type="presOf" srcId="{B8196C18-2618-49FB-A175-79182754E351}" destId="{87471749-75B4-41D2-8FC4-886A3555E187}" srcOrd="0" destOrd="0" presId="urn:microsoft.com/office/officeart/2018/2/layout/IconVerticalSolidList"/>
    <dgm:cxn modelId="{C243258D-B753-41CE-93C6-99B0AEE0B13A}" srcId="{B8196C18-2618-49FB-A175-79182754E351}" destId="{FE4D0586-30BD-4277-9DE0-04DE932FEA9E}" srcOrd="6" destOrd="0" parTransId="{47F1245C-FB8D-4DC3-AB20-F606DA1E76D1}" sibTransId="{38BD6696-56C9-4CD4-B565-E1F8BB525566}"/>
    <dgm:cxn modelId="{6D216D97-15B1-48BC-A260-738AED6ADBE1}" srcId="{B8196C18-2618-49FB-A175-79182754E351}" destId="{3A454B1A-67E9-462A-BE7D-14B4E0ECC986}" srcOrd="1" destOrd="0" parTransId="{A9A08D9E-88AC-4818-BAF5-12560338E861}" sibTransId="{0465139B-5F4D-4A94-B845-631B034B085F}"/>
    <dgm:cxn modelId="{32F0C597-66D4-49D2-80CC-7AD0EDB61B88}" type="presOf" srcId="{715BB516-C274-4058-BF58-4ECF40B1E0D1}" destId="{1A3B9F1A-C98C-4915-B544-AB232DF94ADD}" srcOrd="0" destOrd="0" presId="urn:microsoft.com/office/officeart/2018/2/layout/IconVerticalSolidList"/>
    <dgm:cxn modelId="{25BA7298-46B6-4552-974A-6F39F6B415D7}" type="presOf" srcId="{4C633311-AF30-4126-8640-FBC08200BD7F}" destId="{8007825F-2480-4C58-A918-B2DA0B6C5BEA}" srcOrd="0" destOrd="0" presId="urn:microsoft.com/office/officeart/2018/2/layout/IconVerticalSolidList"/>
    <dgm:cxn modelId="{E900D4DE-0CC1-4947-824B-E73AF65ED888}" srcId="{B8196C18-2618-49FB-A175-79182754E351}" destId="{4C633311-AF30-4126-8640-FBC08200BD7F}" srcOrd="4" destOrd="0" parTransId="{16F929B0-B5FE-4F57-AC01-CDC17C0755FE}" sibTransId="{B1B72BEA-C165-49B9-AEAC-CD10F7E04BF7}"/>
    <dgm:cxn modelId="{C4602323-9E8D-4D39-9B1A-609AEAD9A977}" type="presParOf" srcId="{87471749-75B4-41D2-8FC4-886A3555E187}" destId="{F5077DBF-B523-4DEE-8CD5-78F4F8ABA8E4}" srcOrd="0" destOrd="0" presId="urn:microsoft.com/office/officeart/2018/2/layout/IconVerticalSolidList"/>
    <dgm:cxn modelId="{97069ED4-7935-441F-B787-37CAA023D39F}" type="presParOf" srcId="{F5077DBF-B523-4DEE-8CD5-78F4F8ABA8E4}" destId="{2B32C76D-FE1F-4939-94DA-05D44D2EF20A}" srcOrd="0" destOrd="0" presId="urn:microsoft.com/office/officeart/2018/2/layout/IconVerticalSolidList"/>
    <dgm:cxn modelId="{B981AB86-4164-46A4-8169-6FC8C82ACAED}" type="presParOf" srcId="{F5077DBF-B523-4DEE-8CD5-78F4F8ABA8E4}" destId="{C5DFDE86-C5A4-45E7-A5A9-E951295E7A47}" srcOrd="1" destOrd="0" presId="urn:microsoft.com/office/officeart/2018/2/layout/IconVerticalSolidList"/>
    <dgm:cxn modelId="{550B8556-7C13-4C15-89B3-C189CEB6119A}" type="presParOf" srcId="{F5077DBF-B523-4DEE-8CD5-78F4F8ABA8E4}" destId="{4DEE2BC3-04C8-4A1C-95EE-59AE28DB5E8D}" srcOrd="2" destOrd="0" presId="urn:microsoft.com/office/officeart/2018/2/layout/IconVerticalSolidList"/>
    <dgm:cxn modelId="{71D783EB-04A3-407E-B11E-2B3F5E5AEFCA}" type="presParOf" srcId="{F5077DBF-B523-4DEE-8CD5-78F4F8ABA8E4}" destId="{982F885A-8811-4F43-9241-E273FDE36809}" srcOrd="3" destOrd="0" presId="urn:microsoft.com/office/officeart/2018/2/layout/IconVerticalSolidList"/>
    <dgm:cxn modelId="{4E1FFEF6-061A-4071-9A44-487C2F045678}" type="presParOf" srcId="{87471749-75B4-41D2-8FC4-886A3555E187}" destId="{524A602A-4CB6-46AF-AB3C-4158260DD2A7}" srcOrd="1" destOrd="0" presId="urn:microsoft.com/office/officeart/2018/2/layout/IconVerticalSolidList"/>
    <dgm:cxn modelId="{1509BBCC-9622-4D8E-9489-02C713811ED0}" type="presParOf" srcId="{87471749-75B4-41D2-8FC4-886A3555E187}" destId="{4592DB1B-8572-4D54-970A-2687E9DBAC46}" srcOrd="2" destOrd="0" presId="urn:microsoft.com/office/officeart/2018/2/layout/IconVerticalSolidList"/>
    <dgm:cxn modelId="{1081A861-9FA9-49EB-A2E7-DB378DE038DD}" type="presParOf" srcId="{4592DB1B-8572-4D54-970A-2687E9DBAC46}" destId="{A2379D69-9EF4-4BFB-8B78-54862C003D50}" srcOrd="0" destOrd="0" presId="urn:microsoft.com/office/officeart/2018/2/layout/IconVerticalSolidList"/>
    <dgm:cxn modelId="{B1C44CE8-9A44-49D3-B128-5E83CAC0703E}" type="presParOf" srcId="{4592DB1B-8572-4D54-970A-2687E9DBAC46}" destId="{22D493F3-0D80-4973-AE23-32918F05ACE0}" srcOrd="1" destOrd="0" presId="urn:microsoft.com/office/officeart/2018/2/layout/IconVerticalSolidList"/>
    <dgm:cxn modelId="{A0BAAF0C-87B3-4949-B3E7-4160A3F524C6}" type="presParOf" srcId="{4592DB1B-8572-4D54-970A-2687E9DBAC46}" destId="{74ACA5CA-6CCA-4314-8E1D-A1247A5ED5A0}" srcOrd="2" destOrd="0" presId="urn:microsoft.com/office/officeart/2018/2/layout/IconVerticalSolidList"/>
    <dgm:cxn modelId="{7BC99EC7-E44A-44AD-8838-EE948D47B76C}" type="presParOf" srcId="{4592DB1B-8572-4D54-970A-2687E9DBAC46}" destId="{E41A2900-AC5D-46CC-ACBF-2989C143AAA9}" srcOrd="3" destOrd="0" presId="urn:microsoft.com/office/officeart/2018/2/layout/IconVerticalSolidList"/>
    <dgm:cxn modelId="{BE27E4F7-B407-4151-8D74-A2D4BF959CB8}" type="presParOf" srcId="{87471749-75B4-41D2-8FC4-886A3555E187}" destId="{4E2B7242-7405-403C-883E-F81A227A0642}" srcOrd="3" destOrd="0" presId="urn:microsoft.com/office/officeart/2018/2/layout/IconVerticalSolidList"/>
    <dgm:cxn modelId="{DF92609C-94F1-498C-89A6-80717CDB9A0B}" type="presParOf" srcId="{87471749-75B4-41D2-8FC4-886A3555E187}" destId="{6A6335DF-5ADB-423E-924F-1B597DD951D5}" srcOrd="4" destOrd="0" presId="urn:microsoft.com/office/officeart/2018/2/layout/IconVerticalSolidList"/>
    <dgm:cxn modelId="{A9DAB2A1-A2DD-4B63-80B1-8A5F21287BA2}" type="presParOf" srcId="{6A6335DF-5ADB-423E-924F-1B597DD951D5}" destId="{5F0998D2-F118-4FBC-9F4F-885E27CB5CB2}" srcOrd="0" destOrd="0" presId="urn:microsoft.com/office/officeart/2018/2/layout/IconVerticalSolidList"/>
    <dgm:cxn modelId="{D7A1F125-A701-4F22-9148-056040570DAC}" type="presParOf" srcId="{6A6335DF-5ADB-423E-924F-1B597DD951D5}" destId="{8B5669F0-168B-4F4C-8DD2-39975BACC1E1}" srcOrd="1" destOrd="0" presId="urn:microsoft.com/office/officeart/2018/2/layout/IconVerticalSolidList"/>
    <dgm:cxn modelId="{DFBD7E4A-6CC6-4645-A37A-97C4DC61EB75}" type="presParOf" srcId="{6A6335DF-5ADB-423E-924F-1B597DD951D5}" destId="{90A0C126-42D0-4E5F-ABA1-3C614FD02E0D}" srcOrd="2" destOrd="0" presId="urn:microsoft.com/office/officeart/2018/2/layout/IconVerticalSolidList"/>
    <dgm:cxn modelId="{559AEFC6-F50B-4C3C-A1E3-C0E035DDD0DB}" type="presParOf" srcId="{6A6335DF-5ADB-423E-924F-1B597DD951D5}" destId="{735013A6-2629-4306-994E-0F630ED3E3F5}" srcOrd="3" destOrd="0" presId="urn:microsoft.com/office/officeart/2018/2/layout/IconVerticalSolidList"/>
    <dgm:cxn modelId="{1EE52348-5B4F-493D-9BB6-E66DC24B427C}" type="presParOf" srcId="{87471749-75B4-41D2-8FC4-886A3555E187}" destId="{63A381E2-90BE-4A52-9D32-D404057BD9AA}" srcOrd="5" destOrd="0" presId="urn:microsoft.com/office/officeart/2018/2/layout/IconVerticalSolidList"/>
    <dgm:cxn modelId="{40EE0DF6-59A1-4C25-9BAA-D27E77893572}" type="presParOf" srcId="{87471749-75B4-41D2-8FC4-886A3555E187}" destId="{CBDF34A0-7B08-4965-96A5-8CBD664FA91B}" srcOrd="6" destOrd="0" presId="urn:microsoft.com/office/officeart/2018/2/layout/IconVerticalSolidList"/>
    <dgm:cxn modelId="{C6DBA2E8-8F92-4893-8C8C-4B546AAF6F15}" type="presParOf" srcId="{CBDF34A0-7B08-4965-96A5-8CBD664FA91B}" destId="{1DE89CAB-2F75-4973-8F9F-EFA62B2F684D}" srcOrd="0" destOrd="0" presId="urn:microsoft.com/office/officeart/2018/2/layout/IconVerticalSolidList"/>
    <dgm:cxn modelId="{3C8CAB65-ED05-4BA6-9657-8D174D933779}" type="presParOf" srcId="{CBDF34A0-7B08-4965-96A5-8CBD664FA91B}" destId="{7E6C2114-2E9C-42FE-AD1A-BE4A76DDEA41}" srcOrd="1" destOrd="0" presId="urn:microsoft.com/office/officeart/2018/2/layout/IconVerticalSolidList"/>
    <dgm:cxn modelId="{F7222AC2-40FC-4D48-8179-BEE2C5CBE853}" type="presParOf" srcId="{CBDF34A0-7B08-4965-96A5-8CBD664FA91B}" destId="{BF9D70EA-EE97-4573-ABDF-D5006F7605A2}" srcOrd="2" destOrd="0" presId="urn:microsoft.com/office/officeart/2018/2/layout/IconVerticalSolidList"/>
    <dgm:cxn modelId="{F63C4800-A194-435B-BAE0-2D79AB3C76EA}" type="presParOf" srcId="{CBDF34A0-7B08-4965-96A5-8CBD664FA91B}" destId="{1A3B9F1A-C98C-4915-B544-AB232DF94ADD}" srcOrd="3" destOrd="0" presId="urn:microsoft.com/office/officeart/2018/2/layout/IconVerticalSolidList"/>
    <dgm:cxn modelId="{327EE275-F3E1-41F6-A54A-8D832328A41B}" type="presParOf" srcId="{87471749-75B4-41D2-8FC4-886A3555E187}" destId="{29513AF4-6C60-4FF4-A43C-D703F85C0CC1}" srcOrd="7" destOrd="0" presId="urn:microsoft.com/office/officeart/2018/2/layout/IconVerticalSolidList"/>
    <dgm:cxn modelId="{47370B25-BD2C-455F-893A-6EBDE36A8325}" type="presParOf" srcId="{87471749-75B4-41D2-8FC4-886A3555E187}" destId="{70FAF16A-12A9-430C-8BE2-3B92C8DD83F6}" srcOrd="8" destOrd="0" presId="urn:microsoft.com/office/officeart/2018/2/layout/IconVerticalSolidList"/>
    <dgm:cxn modelId="{72C58506-D60A-4A41-985C-770A205808C5}" type="presParOf" srcId="{70FAF16A-12A9-430C-8BE2-3B92C8DD83F6}" destId="{E5330FA3-C390-4B1F-9BB7-C2C4A1D1B7F7}" srcOrd="0" destOrd="0" presId="urn:microsoft.com/office/officeart/2018/2/layout/IconVerticalSolidList"/>
    <dgm:cxn modelId="{5B3C8872-D43C-46A8-8410-43C63D0C43B6}" type="presParOf" srcId="{70FAF16A-12A9-430C-8BE2-3B92C8DD83F6}" destId="{64339DE8-F0E8-4FBD-B968-6428E6D1719C}" srcOrd="1" destOrd="0" presId="urn:microsoft.com/office/officeart/2018/2/layout/IconVerticalSolidList"/>
    <dgm:cxn modelId="{94DDDD0F-BC4F-46DA-B0FF-A392931CFB42}" type="presParOf" srcId="{70FAF16A-12A9-430C-8BE2-3B92C8DD83F6}" destId="{975DB332-01E2-41F2-B233-995FC413AF7A}" srcOrd="2" destOrd="0" presId="urn:microsoft.com/office/officeart/2018/2/layout/IconVerticalSolidList"/>
    <dgm:cxn modelId="{0AEC86BD-AB71-40F8-809C-F18AF42D8F3D}" type="presParOf" srcId="{70FAF16A-12A9-430C-8BE2-3B92C8DD83F6}" destId="{8007825F-2480-4C58-A918-B2DA0B6C5BEA}" srcOrd="3" destOrd="0" presId="urn:microsoft.com/office/officeart/2018/2/layout/IconVerticalSolidList"/>
    <dgm:cxn modelId="{F07F3CBD-D4B2-4533-9F4B-B07081B2324A}" type="presParOf" srcId="{87471749-75B4-41D2-8FC4-886A3555E187}" destId="{D9F3DE3D-D4CF-4B71-9C90-EBAF56996738}" srcOrd="9" destOrd="0" presId="urn:microsoft.com/office/officeart/2018/2/layout/IconVerticalSolidList"/>
    <dgm:cxn modelId="{6092D507-2FDB-4C7F-818B-F4A10B2F2794}" type="presParOf" srcId="{87471749-75B4-41D2-8FC4-886A3555E187}" destId="{5C60CFE9-145B-4BDF-83A1-2148B526D38D}" srcOrd="10" destOrd="0" presId="urn:microsoft.com/office/officeart/2018/2/layout/IconVerticalSolidList"/>
    <dgm:cxn modelId="{602F4085-A77E-4BB7-BCC8-97EAADAFE032}" type="presParOf" srcId="{5C60CFE9-145B-4BDF-83A1-2148B526D38D}" destId="{E1B3E0C9-6A4E-4DD9-9F32-F68AB8A40CB4}" srcOrd="0" destOrd="0" presId="urn:microsoft.com/office/officeart/2018/2/layout/IconVerticalSolidList"/>
    <dgm:cxn modelId="{BB37B1DA-0E83-4271-A169-58F6E23FF0F2}" type="presParOf" srcId="{5C60CFE9-145B-4BDF-83A1-2148B526D38D}" destId="{0CFCF960-B2D4-41C5-817C-D2F5508C61C0}" srcOrd="1" destOrd="0" presId="urn:microsoft.com/office/officeart/2018/2/layout/IconVerticalSolidList"/>
    <dgm:cxn modelId="{538FE4D0-80C1-4E15-BD99-CC011EA5CB80}" type="presParOf" srcId="{5C60CFE9-145B-4BDF-83A1-2148B526D38D}" destId="{61AB12AA-5C73-4079-9DDF-A27F438FA03D}" srcOrd="2" destOrd="0" presId="urn:microsoft.com/office/officeart/2018/2/layout/IconVerticalSolidList"/>
    <dgm:cxn modelId="{975AD290-BDCE-4F25-9B03-C6797D85E996}" type="presParOf" srcId="{5C60CFE9-145B-4BDF-83A1-2148B526D38D}" destId="{C9B15936-A82A-45DE-AE47-313A7960CA4C}" srcOrd="3" destOrd="0" presId="urn:microsoft.com/office/officeart/2018/2/layout/IconVerticalSolidList"/>
    <dgm:cxn modelId="{72449A89-A74F-491E-9311-A5FF1E598BCE}" type="presParOf" srcId="{87471749-75B4-41D2-8FC4-886A3555E187}" destId="{4D47EA6A-B145-4147-805E-EA9661E95988}" srcOrd="11" destOrd="0" presId="urn:microsoft.com/office/officeart/2018/2/layout/IconVerticalSolidList"/>
    <dgm:cxn modelId="{7D81D508-8D32-4296-8F88-2A2898514CF1}" type="presParOf" srcId="{87471749-75B4-41D2-8FC4-886A3555E187}" destId="{40115C74-53F8-4A0F-B10D-AF29D43D25FF}" srcOrd="12" destOrd="0" presId="urn:microsoft.com/office/officeart/2018/2/layout/IconVerticalSolidList"/>
    <dgm:cxn modelId="{7B784BAC-75D5-4813-82FD-C0379995DB3C}" type="presParOf" srcId="{40115C74-53F8-4A0F-B10D-AF29D43D25FF}" destId="{D86474F2-C896-4C11-B791-1194FBB500BD}" srcOrd="0" destOrd="0" presId="urn:microsoft.com/office/officeart/2018/2/layout/IconVerticalSolidList"/>
    <dgm:cxn modelId="{DDE8D3F1-0609-42B2-B514-390EC231D78A}" type="presParOf" srcId="{40115C74-53F8-4A0F-B10D-AF29D43D25FF}" destId="{AB0604CA-EB5D-4377-9209-AC2F6C157D85}" srcOrd="1" destOrd="0" presId="urn:microsoft.com/office/officeart/2018/2/layout/IconVerticalSolidList"/>
    <dgm:cxn modelId="{4EAB35F4-E7FB-409B-9C91-E2D8EDF89E94}" type="presParOf" srcId="{40115C74-53F8-4A0F-B10D-AF29D43D25FF}" destId="{DD762EC8-BD00-48A6-A2A9-324C129540BD}" srcOrd="2" destOrd="0" presId="urn:microsoft.com/office/officeart/2018/2/layout/IconVerticalSolidList"/>
    <dgm:cxn modelId="{2641B807-DBAF-4C61-98F4-F92F51EA0BE3}" type="presParOf" srcId="{40115C74-53F8-4A0F-B10D-AF29D43D25FF}" destId="{06704BAE-9F28-4936-9E6D-16C18AD20A1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32C76D-FE1F-4939-94DA-05D44D2EF20A}">
      <dsp:nvSpPr>
        <dsp:cNvPr id="0" name=""/>
        <dsp:cNvSpPr/>
      </dsp:nvSpPr>
      <dsp:spPr>
        <a:xfrm>
          <a:off x="0" y="473"/>
          <a:ext cx="6812280" cy="65180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DFDE86-C5A4-45E7-A5A9-E951295E7A47}">
      <dsp:nvSpPr>
        <dsp:cNvPr id="0" name=""/>
        <dsp:cNvSpPr/>
      </dsp:nvSpPr>
      <dsp:spPr>
        <a:xfrm>
          <a:off x="197170" y="147128"/>
          <a:ext cx="358491" cy="35849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2F885A-8811-4F43-9241-E273FDE36809}">
      <dsp:nvSpPr>
        <dsp:cNvPr id="0" name=""/>
        <dsp:cNvSpPr/>
      </dsp:nvSpPr>
      <dsp:spPr>
        <a:xfrm>
          <a:off x="752831" y="473"/>
          <a:ext cx="6059448" cy="651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982" tIns="68982" rIns="68982" bIns="68982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Identify the type &amp; no. of staff needed</a:t>
          </a:r>
          <a:endParaRPr lang="en-GB" sz="1600" kern="1200" dirty="0"/>
        </a:p>
      </dsp:txBody>
      <dsp:txXfrm>
        <a:off x="752831" y="473"/>
        <a:ext cx="6059448" cy="651802"/>
      </dsp:txXfrm>
    </dsp:sp>
    <dsp:sp modelId="{A2379D69-9EF4-4BFB-8B78-54862C003D50}">
      <dsp:nvSpPr>
        <dsp:cNvPr id="0" name=""/>
        <dsp:cNvSpPr/>
      </dsp:nvSpPr>
      <dsp:spPr>
        <a:xfrm>
          <a:off x="0" y="815225"/>
          <a:ext cx="6812280" cy="65180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D493F3-0D80-4973-AE23-32918F05ACE0}">
      <dsp:nvSpPr>
        <dsp:cNvPr id="0" name=""/>
        <dsp:cNvSpPr/>
      </dsp:nvSpPr>
      <dsp:spPr>
        <a:xfrm>
          <a:off x="197170" y="961881"/>
          <a:ext cx="358491" cy="35849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1A2900-AC5D-46CC-ACBF-2989C143AAA9}">
      <dsp:nvSpPr>
        <dsp:cNvPr id="0" name=""/>
        <dsp:cNvSpPr/>
      </dsp:nvSpPr>
      <dsp:spPr>
        <a:xfrm>
          <a:off x="752831" y="815225"/>
          <a:ext cx="6059448" cy="651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982" tIns="68982" rIns="68982" bIns="68982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Prepare job description &amp; person specification</a:t>
          </a:r>
          <a:endParaRPr lang="en-GB" sz="1600" kern="1200" dirty="0"/>
        </a:p>
      </dsp:txBody>
      <dsp:txXfrm>
        <a:off x="752831" y="815225"/>
        <a:ext cx="6059448" cy="651802"/>
      </dsp:txXfrm>
    </dsp:sp>
    <dsp:sp modelId="{5F0998D2-F118-4FBC-9F4F-885E27CB5CB2}">
      <dsp:nvSpPr>
        <dsp:cNvPr id="0" name=""/>
        <dsp:cNvSpPr/>
      </dsp:nvSpPr>
      <dsp:spPr>
        <a:xfrm>
          <a:off x="0" y="1629978"/>
          <a:ext cx="6812280" cy="65180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5669F0-168B-4F4C-8DD2-39975BACC1E1}">
      <dsp:nvSpPr>
        <dsp:cNvPr id="0" name=""/>
        <dsp:cNvSpPr/>
      </dsp:nvSpPr>
      <dsp:spPr>
        <a:xfrm>
          <a:off x="197170" y="1776633"/>
          <a:ext cx="358491" cy="35849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5013A6-2629-4306-994E-0F630ED3E3F5}">
      <dsp:nvSpPr>
        <dsp:cNvPr id="0" name=""/>
        <dsp:cNvSpPr/>
      </dsp:nvSpPr>
      <dsp:spPr>
        <a:xfrm>
          <a:off x="752831" y="1629978"/>
          <a:ext cx="6059448" cy="651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982" tIns="68982" rIns="68982" bIns="68982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Advertise the job using appropriate media</a:t>
          </a:r>
          <a:endParaRPr lang="en-GB" sz="1600" kern="1200" dirty="0"/>
        </a:p>
      </dsp:txBody>
      <dsp:txXfrm>
        <a:off x="752831" y="1629978"/>
        <a:ext cx="6059448" cy="651802"/>
      </dsp:txXfrm>
    </dsp:sp>
    <dsp:sp modelId="{1DE89CAB-2F75-4973-8F9F-EFA62B2F684D}">
      <dsp:nvSpPr>
        <dsp:cNvPr id="0" name=""/>
        <dsp:cNvSpPr/>
      </dsp:nvSpPr>
      <dsp:spPr>
        <a:xfrm>
          <a:off x="0" y="2444730"/>
          <a:ext cx="6812280" cy="65180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6C2114-2E9C-42FE-AD1A-BE4A76DDEA41}">
      <dsp:nvSpPr>
        <dsp:cNvPr id="0" name=""/>
        <dsp:cNvSpPr/>
      </dsp:nvSpPr>
      <dsp:spPr>
        <a:xfrm>
          <a:off x="197170" y="2591386"/>
          <a:ext cx="358491" cy="35849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3B9F1A-C98C-4915-B544-AB232DF94ADD}">
      <dsp:nvSpPr>
        <dsp:cNvPr id="0" name=""/>
        <dsp:cNvSpPr/>
      </dsp:nvSpPr>
      <dsp:spPr>
        <a:xfrm>
          <a:off x="752831" y="2444730"/>
          <a:ext cx="6059448" cy="651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982" tIns="68982" rIns="68982" bIns="68982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Evaluate applicants &amp; create a shortlist for interviews</a:t>
          </a:r>
          <a:endParaRPr lang="en-GB" sz="1600" kern="1200" dirty="0"/>
        </a:p>
      </dsp:txBody>
      <dsp:txXfrm>
        <a:off x="752831" y="2444730"/>
        <a:ext cx="6059448" cy="651802"/>
      </dsp:txXfrm>
    </dsp:sp>
    <dsp:sp modelId="{E5330FA3-C390-4B1F-9BB7-C2C4A1D1B7F7}">
      <dsp:nvSpPr>
        <dsp:cNvPr id="0" name=""/>
        <dsp:cNvSpPr/>
      </dsp:nvSpPr>
      <dsp:spPr>
        <a:xfrm>
          <a:off x="0" y="3259483"/>
          <a:ext cx="6812280" cy="65180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339DE8-F0E8-4FBD-B968-6428E6D1719C}">
      <dsp:nvSpPr>
        <dsp:cNvPr id="0" name=""/>
        <dsp:cNvSpPr/>
      </dsp:nvSpPr>
      <dsp:spPr>
        <a:xfrm>
          <a:off x="197170" y="3406138"/>
          <a:ext cx="358491" cy="35849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07825F-2480-4C58-A918-B2DA0B6C5BEA}">
      <dsp:nvSpPr>
        <dsp:cNvPr id="0" name=""/>
        <dsp:cNvSpPr/>
      </dsp:nvSpPr>
      <dsp:spPr>
        <a:xfrm>
          <a:off x="752831" y="3259483"/>
          <a:ext cx="6059448" cy="651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982" tIns="68982" rIns="68982" bIns="68982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Carry out interviews</a:t>
          </a:r>
          <a:endParaRPr lang="en-GB" sz="1600" kern="1200" dirty="0"/>
        </a:p>
      </dsp:txBody>
      <dsp:txXfrm>
        <a:off x="752831" y="3259483"/>
        <a:ext cx="6059448" cy="651802"/>
      </dsp:txXfrm>
    </dsp:sp>
    <dsp:sp modelId="{E1B3E0C9-6A4E-4DD9-9F32-F68AB8A40CB4}">
      <dsp:nvSpPr>
        <dsp:cNvPr id="0" name=""/>
        <dsp:cNvSpPr/>
      </dsp:nvSpPr>
      <dsp:spPr>
        <a:xfrm>
          <a:off x="0" y="4074236"/>
          <a:ext cx="6812280" cy="65180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FCF960-B2D4-41C5-817C-D2F5508C61C0}">
      <dsp:nvSpPr>
        <dsp:cNvPr id="0" name=""/>
        <dsp:cNvSpPr/>
      </dsp:nvSpPr>
      <dsp:spPr>
        <a:xfrm>
          <a:off x="197170" y="4220891"/>
          <a:ext cx="358491" cy="358491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B15936-A82A-45DE-AE47-313A7960CA4C}">
      <dsp:nvSpPr>
        <dsp:cNvPr id="0" name=""/>
        <dsp:cNvSpPr/>
      </dsp:nvSpPr>
      <dsp:spPr>
        <a:xfrm>
          <a:off x="752831" y="4074236"/>
          <a:ext cx="6059448" cy="651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982" tIns="68982" rIns="68982" bIns="68982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Evaluate interviews &amp; make appointments</a:t>
          </a:r>
          <a:endParaRPr lang="en-GB" sz="1600" kern="1200" dirty="0"/>
        </a:p>
      </dsp:txBody>
      <dsp:txXfrm>
        <a:off x="752831" y="4074236"/>
        <a:ext cx="6059448" cy="651802"/>
      </dsp:txXfrm>
    </dsp:sp>
    <dsp:sp modelId="{D86474F2-C896-4C11-B791-1194FBB500BD}">
      <dsp:nvSpPr>
        <dsp:cNvPr id="0" name=""/>
        <dsp:cNvSpPr/>
      </dsp:nvSpPr>
      <dsp:spPr>
        <a:xfrm>
          <a:off x="0" y="4888988"/>
          <a:ext cx="6812280" cy="65180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0604CA-EB5D-4377-9209-AC2F6C157D85}">
      <dsp:nvSpPr>
        <dsp:cNvPr id="0" name=""/>
        <dsp:cNvSpPr/>
      </dsp:nvSpPr>
      <dsp:spPr>
        <a:xfrm>
          <a:off x="197170" y="5035643"/>
          <a:ext cx="358491" cy="358491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704BAE-9F28-4936-9E6D-16C18AD20A19}">
      <dsp:nvSpPr>
        <dsp:cNvPr id="0" name=""/>
        <dsp:cNvSpPr/>
      </dsp:nvSpPr>
      <dsp:spPr>
        <a:xfrm>
          <a:off x="752831" y="4888988"/>
          <a:ext cx="6059448" cy="651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982" tIns="68982" rIns="68982" bIns="68982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Provide feedback for unsuccessful candidates</a:t>
          </a:r>
          <a:endParaRPr lang="en-GB" sz="1600" kern="1200" dirty="0"/>
        </a:p>
      </dsp:txBody>
      <dsp:txXfrm>
        <a:off x="752831" y="4888988"/>
        <a:ext cx="6059448" cy="6518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9380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02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519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015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34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81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36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580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213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5/11/2021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324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049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2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54" r:id="rId6"/>
    <p:sldLayoutId id="2147483750" r:id="rId7"/>
    <p:sldLayoutId id="2147483751" r:id="rId8"/>
    <p:sldLayoutId id="2147483752" r:id="rId9"/>
    <p:sldLayoutId id="2147483753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21">
            <a:extLst>
              <a:ext uri="{FF2B5EF4-FFF2-40B4-BE49-F238E27FC236}">
                <a16:creationId xmlns:a16="http://schemas.microsoft.com/office/drawing/2014/main" id="{526E0BFB-CDF1-4990-8C11-AC849311E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Neon geometric shapes">
            <a:extLst>
              <a:ext uri="{FF2B5EF4-FFF2-40B4-BE49-F238E27FC236}">
                <a16:creationId xmlns:a16="http://schemas.microsoft.com/office/drawing/2014/main" id="{EED4EEB9-C540-4D45-8E59-309372A678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3" r="28757"/>
          <a:stretch/>
        </p:blipFill>
        <p:spPr>
          <a:xfrm>
            <a:off x="-2" y="10"/>
            <a:ext cx="8668512" cy="6857990"/>
          </a:xfrm>
          <a:prstGeom prst="rect">
            <a:avLst/>
          </a:prstGeom>
        </p:spPr>
      </p:pic>
      <p:sp>
        <p:nvSpPr>
          <p:cNvPr id="35" name="Rectangle 23">
            <a:extLst>
              <a:ext uri="{FF2B5EF4-FFF2-40B4-BE49-F238E27FC236}">
                <a16:creationId xmlns:a16="http://schemas.microsoft.com/office/drawing/2014/main" id="{6069A1F8-9BEB-4786-9694-FC48B2D75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788244" y="0"/>
            <a:ext cx="940375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0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62629F-17DA-473B-B6A5-B8D95755B9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8600" y="1122363"/>
            <a:ext cx="4023360" cy="3204134"/>
          </a:xfrm>
        </p:spPr>
        <p:txBody>
          <a:bodyPr anchor="b">
            <a:normAutofit/>
          </a:bodyPr>
          <a:lstStyle/>
          <a:p>
            <a:r>
              <a:rPr lang="en-GB" sz="4800"/>
              <a:t>Recruitment, selection and training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666803-45CE-4D56-9619-3EF62EC9CA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48600" y="4872922"/>
            <a:ext cx="4023360" cy="1208141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sz="1700" dirty="0"/>
              <a:t>Internal vs external recruitment</a:t>
            </a:r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sz="1700" dirty="0"/>
              <a:t>Cost of recruitment &amp; training</a:t>
            </a:r>
          </a:p>
          <a:p>
            <a:pPr marL="285750" indent="-2857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sz="1700" dirty="0"/>
              <a:t>Types of training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96488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2B1FA-8303-493E-9DD6-F216690E6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Training costs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07C002-A442-48AF-8EF3-57CBC4FC7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Costs can be high so most businesses can be reluctant to invest in training.</a:t>
            </a:r>
          </a:p>
          <a:p>
            <a:r>
              <a:rPr lang="en-GB" dirty="0"/>
              <a:t>Training courses and other resources.</a:t>
            </a:r>
          </a:p>
          <a:p>
            <a:r>
              <a:rPr lang="en-GB" dirty="0"/>
              <a:t>Loss of output</a:t>
            </a:r>
          </a:p>
          <a:p>
            <a:r>
              <a:rPr lang="en-GB" dirty="0"/>
              <a:t>Employees leaving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7424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9E759-983E-4A6B-8C95-BFEBC63A8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training?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4DB8A-DF8F-4196-98CA-473F175B2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It is the process increasing the knowledge of customers so that they perform their job better and be more productive.</a:t>
            </a:r>
          </a:p>
          <a:p>
            <a:r>
              <a:rPr lang="en-GB" dirty="0"/>
              <a:t>It familiarises workers with new equipment or introduces new technology.</a:t>
            </a:r>
          </a:p>
          <a:p>
            <a:r>
              <a:rPr lang="en-GB" dirty="0"/>
              <a:t>Educating workers in new methods of production.</a:t>
            </a:r>
          </a:p>
          <a:p>
            <a:r>
              <a:rPr lang="en-GB" dirty="0"/>
              <a:t>Improving standards of work to improve quality.</a:t>
            </a:r>
          </a:p>
          <a:p>
            <a:r>
              <a:rPr lang="en-GB" dirty="0"/>
              <a:t>Implementing health and safety measures </a:t>
            </a:r>
          </a:p>
        </p:txBody>
      </p:sp>
    </p:spTree>
    <p:extLst>
      <p:ext uri="{BB962C8B-B14F-4D97-AF65-F5344CB8AC3E}">
        <p14:creationId xmlns:p14="http://schemas.microsoft.com/office/powerpoint/2010/main" val="2975725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6A715-765E-4106-9B77-09EDBB556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Training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4ED23-7D40-4AC2-8DE5-794982930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Training is the process of increasing the knowledge and skills of working so that they are better able to perform their jobs.</a:t>
            </a:r>
          </a:p>
          <a:p>
            <a:r>
              <a:rPr lang="en-GB" dirty="0"/>
              <a:t>The objectives of training differ form business to business but they include:</a:t>
            </a:r>
          </a:p>
          <a:p>
            <a:r>
              <a:rPr lang="en-GB" dirty="0"/>
              <a:t>Making workers more productive by teaching them more effective ways of working</a:t>
            </a:r>
          </a:p>
          <a:p>
            <a:r>
              <a:rPr lang="en-GB" dirty="0"/>
              <a:t>Familiarising workers with new equipment and technology.</a:t>
            </a:r>
          </a:p>
          <a:p>
            <a:r>
              <a:rPr lang="en-GB" dirty="0"/>
              <a:t>Educating workers new equipment </a:t>
            </a:r>
          </a:p>
          <a:p>
            <a:r>
              <a:rPr lang="en-GB" dirty="0"/>
              <a:t>Making workers more flexible so they are able to do more than one job.</a:t>
            </a:r>
          </a:p>
        </p:txBody>
      </p:sp>
    </p:spTree>
    <p:extLst>
      <p:ext uri="{BB962C8B-B14F-4D97-AF65-F5344CB8AC3E}">
        <p14:creationId xmlns:p14="http://schemas.microsoft.com/office/powerpoint/2010/main" val="2027260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03872-22E9-4DC5-A695-BEC959256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Induction training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89E0C-C15C-4CF6-B741-9CDEA7F2E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Training for people starting the job.</a:t>
            </a:r>
          </a:p>
          <a:p>
            <a:r>
              <a:rPr lang="en-GB" dirty="0"/>
              <a:t>It helps new employees settle into their jobs quickly.</a:t>
            </a:r>
          </a:p>
          <a:p>
            <a:r>
              <a:rPr lang="en-GB" dirty="0"/>
              <a:t>A young person just out of a university might have a year long induction programme.</a:t>
            </a:r>
          </a:p>
          <a:p>
            <a:r>
              <a:rPr lang="en-GB" dirty="0"/>
              <a:t>They fight spend times in different departments and given some general training as well.</a:t>
            </a:r>
          </a:p>
        </p:txBody>
      </p:sp>
    </p:spTree>
    <p:extLst>
      <p:ext uri="{BB962C8B-B14F-4D97-AF65-F5344CB8AC3E}">
        <p14:creationId xmlns:p14="http://schemas.microsoft.com/office/powerpoint/2010/main" val="2138164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D48D5-AB7C-4F59-BC4A-DE6EA10A8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On-the-job training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9E17A-19E9-46B6-8E63-C93D1FBB8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Training given in the work-place by the employer.</a:t>
            </a:r>
          </a:p>
          <a:p>
            <a:r>
              <a:rPr lang="en-GB" dirty="0"/>
              <a:t>Learning from other workers</a:t>
            </a:r>
          </a:p>
          <a:p>
            <a:r>
              <a:rPr lang="en-GB" dirty="0"/>
              <a:t>Mentoring </a:t>
            </a:r>
          </a:p>
          <a:p>
            <a:r>
              <a:rPr lang="en-GB" dirty="0"/>
              <a:t>Job rotation (spends time on e job and then another to gain experience for  a specialist job)</a:t>
            </a:r>
          </a:p>
          <a:p>
            <a:r>
              <a:rPr lang="en-GB" dirty="0"/>
              <a:t>Traditional apprenticeship </a:t>
            </a:r>
          </a:p>
          <a:p>
            <a:r>
              <a:rPr lang="en-GB" dirty="0"/>
              <a:t>Graduate training </a:t>
            </a:r>
          </a:p>
        </p:txBody>
      </p:sp>
    </p:spTree>
    <p:extLst>
      <p:ext uri="{BB962C8B-B14F-4D97-AF65-F5344CB8AC3E}">
        <p14:creationId xmlns:p14="http://schemas.microsoft.com/office/powerpoint/2010/main" val="2595691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D59F6-C28A-49E5-BA54-4B704D4C1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On-the-job training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83BEA4-D0A6-4E86-AF64-9396FC924D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Advantages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E829CBA-9861-42D5-9B6A-CFDA184DC79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Output produced</a:t>
            </a:r>
          </a:p>
          <a:p>
            <a:r>
              <a:rPr lang="en-GB" dirty="0"/>
              <a:t>Trainees learn by actually doing the job.</a:t>
            </a:r>
          </a:p>
          <a:p>
            <a:r>
              <a:rPr lang="en-GB" dirty="0"/>
              <a:t>Easy to set up</a:t>
            </a:r>
          </a:p>
          <a:p>
            <a:r>
              <a:rPr lang="en-GB" dirty="0"/>
              <a:t>Cheaper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E48D572-5213-41D6-8B78-828DBF73C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Disadvantages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4905E19-EC2C-404F-A018-78B9292E749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/>
              <a:t>Output lost if workers make mistakes</a:t>
            </a:r>
          </a:p>
          <a:p>
            <a:r>
              <a:rPr lang="en-GB" dirty="0"/>
              <a:t>Stressful for the worker</a:t>
            </a:r>
          </a:p>
          <a:p>
            <a:r>
              <a:rPr lang="en-GB" dirty="0"/>
              <a:t>Trainers may get frustrated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09506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26A97-BC1A-4A5C-8232-08B9429C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Off-the-job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FA8CF-ACF8-46DF-B9D2-01DE084BE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Takes place outside the business by an external training provider.</a:t>
            </a:r>
          </a:p>
          <a:p>
            <a:r>
              <a:rPr lang="en-GB" dirty="0"/>
              <a:t>Examples: 16-25 year old might go to collage or university to get catering courses or engineering courses.</a:t>
            </a:r>
          </a:p>
          <a:p>
            <a:r>
              <a:rPr lang="en-GB" dirty="0"/>
              <a:t>A trainee accountant might have an intensive course at an accountancy college or night classes.</a:t>
            </a:r>
          </a:p>
          <a:p>
            <a:r>
              <a:rPr lang="en-GB" dirty="0"/>
              <a:t>A graduate manager might be doing an MBA course at weekends.</a:t>
            </a:r>
          </a:p>
        </p:txBody>
      </p:sp>
    </p:spTree>
    <p:extLst>
      <p:ext uri="{BB962C8B-B14F-4D97-AF65-F5344CB8AC3E}">
        <p14:creationId xmlns:p14="http://schemas.microsoft.com/office/powerpoint/2010/main" val="10539629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3C590-9A4B-4A39-AB15-6658A45ED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Advantages and disadvantages of off-the-job training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77F38-8E8F-463D-9547-82B4BEA1B9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Advantages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110A1D4-AFA1-4886-B196-1DA6A2611D6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Output not affected if mistakes are made.</a:t>
            </a:r>
          </a:p>
          <a:p>
            <a:r>
              <a:rPr lang="en-GB" dirty="0"/>
              <a:t>Learning not distracted by work.</a:t>
            </a:r>
          </a:p>
          <a:p>
            <a:r>
              <a:rPr lang="en-GB" dirty="0"/>
              <a:t>Training could take place outside the work hours.</a:t>
            </a:r>
          </a:p>
          <a:p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AB61C64-AE9A-4E17-8CAE-AE377C9D34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Disadvantages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75F935A-FBFA-42CC-A017-BAF4862EC32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/>
              <a:t>No output because employees do not contribute to work.</a:t>
            </a:r>
          </a:p>
          <a:p>
            <a:r>
              <a:rPr lang="en-GB" dirty="0"/>
              <a:t>Some off-the-job training is expensive.</a:t>
            </a:r>
          </a:p>
          <a:p>
            <a:r>
              <a:rPr lang="en-GB" dirty="0"/>
              <a:t>Some aspects cannot be taught off work.</a:t>
            </a:r>
          </a:p>
        </p:txBody>
      </p:sp>
    </p:spTree>
    <p:extLst>
      <p:ext uri="{BB962C8B-B14F-4D97-AF65-F5344CB8AC3E}">
        <p14:creationId xmlns:p14="http://schemas.microsoft.com/office/powerpoint/2010/main" val="9575856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3">
            <a:extLst>
              <a:ext uri="{FF2B5EF4-FFF2-40B4-BE49-F238E27FC236}">
                <a16:creationId xmlns:a16="http://schemas.microsoft.com/office/drawing/2014/main" id="{2C9A9DA9-7DC8-488B-A882-123947B0F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15">
            <a:extLst>
              <a:ext uri="{FF2B5EF4-FFF2-40B4-BE49-F238E27FC236}">
                <a16:creationId xmlns:a16="http://schemas.microsoft.com/office/drawing/2014/main" id="{57F6BDD4-E066-4008-8011-6CC31AEB4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9575" y="633619"/>
            <a:ext cx="6838569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0B2F67-A9CB-49D1-BA8C-E345B1F0A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978619"/>
            <a:ext cx="5991244" cy="1106424"/>
          </a:xfrm>
        </p:spPr>
        <p:txBody>
          <a:bodyPr>
            <a:normAutofit/>
          </a:bodyPr>
          <a:lstStyle/>
          <a:p>
            <a:r>
              <a:rPr lang="en-GB" sz="3200"/>
              <a:t>Benefits of training</a:t>
            </a:r>
          </a:p>
        </p:txBody>
      </p:sp>
      <p:sp>
        <p:nvSpPr>
          <p:cNvPr id="24" name="Rectangle 17">
            <a:extLst>
              <a:ext uri="{FF2B5EF4-FFF2-40B4-BE49-F238E27FC236}">
                <a16:creationId xmlns:a16="http://schemas.microsoft.com/office/drawing/2014/main" id="{2711A8FB-68FC-45FC-B01E-38F809E2D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567" y="1171300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19">
            <a:extLst>
              <a:ext uri="{FF2B5EF4-FFF2-40B4-BE49-F238E27FC236}">
                <a16:creationId xmlns:a16="http://schemas.microsoft.com/office/drawing/2014/main" id="{2A865FE3-5FC9-4049-87CF-30019C46C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7458" y="2093976"/>
            <a:ext cx="5846683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DB533D9-1A62-4608-A575-F7393F620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252870"/>
            <a:ext cx="5993892" cy="3560251"/>
          </a:xfrm>
        </p:spPr>
        <p:txBody>
          <a:bodyPr>
            <a:normAutofit/>
          </a:bodyPr>
          <a:lstStyle/>
          <a:p>
            <a:r>
              <a:rPr lang="en-GB" sz="1800" dirty="0"/>
              <a:t>Managers: cooperate and easier to work with employees</a:t>
            </a:r>
          </a:p>
          <a:p>
            <a:r>
              <a:rPr lang="en-GB" sz="1800" dirty="0"/>
              <a:t>Owners: training makes the productivity higher</a:t>
            </a:r>
          </a:p>
          <a:p>
            <a:r>
              <a:rPr lang="en-GB" sz="1800" dirty="0"/>
              <a:t>Employees: this should provide more job satisfaction as employees can do work properly and less stressed.</a:t>
            </a:r>
          </a:p>
          <a:p>
            <a:r>
              <a:rPr lang="en-GB" sz="1800" dirty="0"/>
              <a:t>Customers: improves customer experience</a:t>
            </a:r>
          </a:p>
        </p:txBody>
      </p:sp>
      <p:pic>
        <p:nvPicPr>
          <p:cNvPr id="26" name="Graphic 10" descr="Teacher">
            <a:extLst>
              <a:ext uri="{FF2B5EF4-FFF2-40B4-BE49-F238E27FC236}">
                <a16:creationId xmlns:a16="http://schemas.microsoft.com/office/drawing/2014/main" id="{0133DC08-1D64-456F-A90A-C47F3AE7DB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79814" y="1329879"/>
            <a:ext cx="4097657" cy="4097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884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9AE27-1B40-4245-AA82-3ED7340A3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Recruitment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3A170-2671-47CE-8815-CF59887EC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Businesses need to hire the best people for the job.</a:t>
            </a:r>
          </a:p>
          <a:p>
            <a:r>
              <a:rPr lang="en-GB" dirty="0"/>
              <a:t>They must have the right skills and experience for the job.</a:t>
            </a:r>
          </a:p>
          <a:p>
            <a:r>
              <a:rPr lang="en-GB" dirty="0"/>
              <a:t>This entire process is called recruitment and selection.</a:t>
            </a:r>
          </a:p>
          <a:p>
            <a:r>
              <a:rPr lang="en-GB" dirty="0"/>
              <a:t>In a very small business, recruitment might be undertaken informally like a chat with the business owner.</a:t>
            </a:r>
          </a:p>
          <a:p>
            <a:r>
              <a:rPr lang="en-GB" dirty="0"/>
              <a:t>In large business, the recruitment process is lengthy and formal.</a:t>
            </a:r>
          </a:p>
        </p:txBody>
      </p:sp>
    </p:spTree>
    <p:extLst>
      <p:ext uri="{BB962C8B-B14F-4D97-AF65-F5344CB8AC3E}">
        <p14:creationId xmlns:p14="http://schemas.microsoft.com/office/powerpoint/2010/main" val="1913709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1E1224E-6618-482E-BE87-321A7FC1CD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3CA55E-2765-4249-A5A6-DE5B00C38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234" y="957447"/>
            <a:ext cx="3383280" cy="4943105"/>
          </a:xfrm>
        </p:spPr>
        <p:txBody>
          <a:bodyPr anchor="ctr">
            <a:normAutofit/>
          </a:bodyPr>
          <a:lstStyle/>
          <a:p>
            <a:r>
              <a:rPr lang="en-GB" dirty="0"/>
              <a:t>Stages in the recruitment process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8126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9234" y="6163056"/>
            <a:ext cx="338328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7170153-3095-459C-AE64-7F99BB382F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3773838"/>
              </p:ext>
            </p:extLst>
          </p:nvPr>
        </p:nvGraphicFramePr>
        <p:xfrm>
          <a:off x="4553712" y="621792"/>
          <a:ext cx="6812280" cy="5541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1241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A1877-CF08-4E83-A105-95E6C013D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Job description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FF8BC-CDEB-4C33-9B73-596B94EE8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job description states the title of a job and outlines the tasks, duties and responsibilities associated with the job. If new job created, new description may have to be prepared.</a:t>
            </a:r>
          </a:p>
          <a:p>
            <a:r>
              <a:rPr lang="en-GB" dirty="0"/>
              <a:t>If a business is replacing someone who is leaving, the job description may be the same. However, when someone leaves a post the job description may be updated.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6778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87949-1F6A-4E38-9CD2-9303A90BC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Person specification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4708C-89B3-4F3F-9CEF-D7391A3E3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person specification provides details of the qualifications, experience, skills, attitudes and any other characteristics that would be expected of a person that would be expected of a person to do a particular job.</a:t>
            </a:r>
          </a:p>
          <a:p>
            <a:r>
              <a:rPr lang="en-GB" dirty="0"/>
              <a:t>It used to screen applicant when sorting through the applications.</a:t>
            </a:r>
          </a:p>
          <a:p>
            <a:r>
              <a:rPr lang="en-GB" dirty="0"/>
              <a:t>Applications that do not match the specification van be ignored.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0867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19FE5-759D-4C07-A31D-C0CF1FA22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Internal and external recruitment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66F43-E71B-49A9-9803-16FEABD6D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6893" y="2342196"/>
            <a:ext cx="10168128" cy="3967164"/>
          </a:xfrm>
        </p:spPr>
        <p:txBody>
          <a:bodyPr>
            <a:normAutofit lnSpcReduction="10000"/>
          </a:bodyPr>
          <a:lstStyle/>
          <a:p>
            <a:r>
              <a:rPr lang="en-GB" dirty="0"/>
              <a:t>Internal recruitment is the recruitment from within the business. Employee may be chosen to be offered a post. Or the business may advertise internally, asking employees to apply for the vacancy.</a:t>
            </a:r>
          </a:p>
          <a:p>
            <a:r>
              <a:rPr lang="en-GB" dirty="0"/>
              <a:t>External recruitment is when someone is appointed from outside the business. </a:t>
            </a:r>
          </a:p>
          <a:p>
            <a:r>
              <a:rPr lang="en-GB" dirty="0"/>
              <a:t>Two man advantages of external recruitment are:</a:t>
            </a:r>
          </a:p>
          <a:p>
            <a:r>
              <a:rPr lang="en-GB" dirty="0"/>
              <a:t>Someone new and different with experience in a different organisation which helps a business remain competitive.</a:t>
            </a:r>
          </a:p>
          <a:p>
            <a:r>
              <a:rPr lang="en-GB" dirty="0"/>
              <a:t>Might attract a larger number of applicants than internal recruitment.</a:t>
            </a:r>
          </a:p>
        </p:txBody>
      </p:sp>
    </p:spTree>
    <p:extLst>
      <p:ext uri="{BB962C8B-B14F-4D97-AF65-F5344CB8AC3E}">
        <p14:creationId xmlns:p14="http://schemas.microsoft.com/office/powerpoint/2010/main" val="2261640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4AD43-8684-4C3D-AA4B-95C819C54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Ways of external recruitment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73044-7BCF-472C-B76F-AE59F9D4B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Word of mouth</a:t>
            </a:r>
          </a:p>
          <a:p>
            <a:r>
              <a:rPr lang="en-GB" dirty="0"/>
              <a:t>Direct application</a:t>
            </a:r>
          </a:p>
          <a:p>
            <a:r>
              <a:rPr lang="en-GB" dirty="0"/>
              <a:t>Advertising </a:t>
            </a:r>
          </a:p>
          <a:p>
            <a:r>
              <a:rPr lang="en-GB" dirty="0"/>
              <a:t>Private employment agencies</a:t>
            </a:r>
          </a:p>
          <a:p>
            <a:r>
              <a:rPr lang="en-GB" dirty="0"/>
              <a:t>Headhunting </a:t>
            </a:r>
          </a:p>
          <a:p>
            <a:r>
              <a:rPr lang="en-GB" dirty="0"/>
              <a:t>Jobcentres </a:t>
            </a:r>
          </a:p>
          <a:p>
            <a:r>
              <a:rPr lang="en-GB" dirty="0"/>
              <a:t>Government funded training schemes</a:t>
            </a:r>
          </a:p>
        </p:txBody>
      </p:sp>
    </p:spTree>
    <p:extLst>
      <p:ext uri="{BB962C8B-B14F-4D97-AF65-F5344CB8AC3E}">
        <p14:creationId xmlns:p14="http://schemas.microsoft.com/office/powerpoint/2010/main" val="3706318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5681F-44A1-4E42-B68E-C7675F91E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Costs of recruitment, selection and training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E8B41-DF10-44EF-9DF9-94EA60A57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Recruitment and selection costs: the human resource department will incur costs when identifying the number and type of staff needed.</a:t>
            </a:r>
          </a:p>
          <a:p>
            <a:r>
              <a:rPr lang="en-GB" dirty="0"/>
              <a:t>Some administrative costs will be incurred when checking and updating job descriptions and person specification.</a:t>
            </a:r>
          </a:p>
          <a:p>
            <a:r>
              <a:rPr lang="en-GB" dirty="0"/>
              <a:t>External recruitment will cost.</a:t>
            </a:r>
          </a:p>
          <a:p>
            <a:r>
              <a:rPr lang="en-GB" dirty="0"/>
              <a:t>Job advertising will cost money as well.</a:t>
            </a:r>
          </a:p>
        </p:txBody>
      </p:sp>
    </p:spTree>
    <p:extLst>
      <p:ext uri="{BB962C8B-B14F-4D97-AF65-F5344CB8AC3E}">
        <p14:creationId xmlns:p14="http://schemas.microsoft.com/office/powerpoint/2010/main" val="2374019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81E9C-F14D-4475-8B31-8C0671883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Recruitment and training costs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C846E-5D93-4A10-A1DD-F8E2ACC9C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The interviewing process can also be expensive for a business. </a:t>
            </a:r>
          </a:p>
          <a:p>
            <a:r>
              <a:rPr lang="en-GB" dirty="0"/>
              <a:t>It is likely to involve some highly paid senior staff.</a:t>
            </a:r>
          </a:p>
          <a:p>
            <a:r>
              <a:rPr lang="en-GB" dirty="0"/>
              <a:t>These people are not taking their tasks so it can have a financial impact.</a:t>
            </a:r>
          </a:p>
          <a:p>
            <a:r>
              <a:rPr lang="en-GB" dirty="0"/>
              <a:t>Some businesses use two or even 3 rounds of interviews when selecting staff.</a:t>
            </a:r>
          </a:p>
          <a:p>
            <a:r>
              <a:rPr lang="en-GB" dirty="0"/>
              <a:t>After the interview, evaluation, the more people there are, the higher the cost.</a:t>
            </a:r>
          </a:p>
        </p:txBody>
      </p:sp>
    </p:spTree>
    <p:extLst>
      <p:ext uri="{BB962C8B-B14F-4D97-AF65-F5344CB8AC3E}">
        <p14:creationId xmlns:p14="http://schemas.microsoft.com/office/powerpoint/2010/main" val="1259905348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RegularSeedRightStep">
      <a:dk1>
        <a:srgbClr val="000000"/>
      </a:dk1>
      <a:lt1>
        <a:srgbClr val="FFFFFF"/>
      </a:lt1>
      <a:dk2>
        <a:srgbClr val="1F2239"/>
      </a:dk2>
      <a:lt2>
        <a:srgbClr val="E8E4E2"/>
      </a:lt2>
      <a:accent1>
        <a:srgbClr val="29A4E7"/>
      </a:accent1>
      <a:accent2>
        <a:srgbClr val="1743D5"/>
      </a:accent2>
      <a:accent3>
        <a:srgbClr val="4C29E7"/>
      </a:accent3>
      <a:accent4>
        <a:srgbClr val="8917D5"/>
      </a:accent4>
      <a:accent5>
        <a:srgbClr val="E729E3"/>
      </a:accent5>
      <a:accent6>
        <a:srgbClr val="D51782"/>
      </a:accent6>
      <a:hlink>
        <a:srgbClr val="BF6C3F"/>
      </a:hlink>
      <a:folHlink>
        <a:srgbClr val="7F7F7F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86</TotalTime>
  <Words>936</Words>
  <Application>Microsoft Office PowerPoint</Application>
  <PresentationFormat>Widescreen</PresentationFormat>
  <Paragraphs>109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Neue Haas Grotesk Text Pro</vt:lpstr>
      <vt:lpstr>Wingdings</vt:lpstr>
      <vt:lpstr>AccentBoxVTI</vt:lpstr>
      <vt:lpstr>Recruitment, selection and training</vt:lpstr>
      <vt:lpstr>Recruitment process</vt:lpstr>
      <vt:lpstr>Stages in the recruitment process</vt:lpstr>
      <vt:lpstr>Job description </vt:lpstr>
      <vt:lpstr>Person specification </vt:lpstr>
      <vt:lpstr>Internal and external recruitment</vt:lpstr>
      <vt:lpstr>Ways of external recruitment </vt:lpstr>
      <vt:lpstr>Costs of recruitment, selection and training </vt:lpstr>
      <vt:lpstr>Recruitment and training costs</vt:lpstr>
      <vt:lpstr>Training costs</vt:lpstr>
      <vt:lpstr>What is training?</vt:lpstr>
      <vt:lpstr>Training </vt:lpstr>
      <vt:lpstr>Induction training </vt:lpstr>
      <vt:lpstr>On-the-job training </vt:lpstr>
      <vt:lpstr>On-the-job training </vt:lpstr>
      <vt:lpstr>Off-the-job training</vt:lpstr>
      <vt:lpstr>Advantages and disadvantages of off-the-job training </vt:lpstr>
      <vt:lpstr>Benefits of training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Recruitment, selection and training</dc:title>
  <dc:creator>Harry london</dc:creator>
  <cp:lastModifiedBy>Harry london</cp:lastModifiedBy>
  <cp:revision>9</cp:revision>
  <dcterms:created xsi:type="dcterms:W3CDTF">2021-05-04T01:46:18Z</dcterms:created>
  <dcterms:modified xsi:type="dcterms:W3CDTF">2021-05-11T10:10:37Z</dcterms:modified>
</cp:coreProperties>
</file>