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031" autoAdjust="0"/>
    <p:restoredTop sz="94660"/>
  </p:normalViewPr>
  <p:slideViewPr>
    <p:cSldViewPr snapToGrid="0">
      <p:cViewPr varScale="1">
        <p:scale>
          <a:sx n="86" d="100"/>
          <a:sy n="86" d="100"/>
        </p:scale>
        <p:origin x="78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0C59FD-E0DB-4B5C-BF3A-DB158C3AA2F6}" type="doc">
      <dgm:prSet loTypeId="urn:microsoft.com/office/officeart/2005/8/layout/defaul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CB21E29-CF70-4AB4-9CB2-A0037064190A}">
      <dgm:prSet phldrT="[Text]"/>
      <dgm:spPr/>
      <dgm:t>
        <a:bodyPr/>
        <a:lstStyle/>
        <a:p>
          <a:r>
            <a:rPr lang="en-GB" dirty="0"/>
            <a:t>A Level Business</a:t>
          </a:r>
        </a:p>
      </dgm:t>
    </dgm:pt>
    <dgm:pt modelId="{38E4CC36-CB02-4936-92E6-170541D3D2A0}" type="parTrans" cxnId="{4ECA6098-9C55-40C5-9DFD-BFE8818A9912}">
      <dgm:prSet/>
      <dgm:spPr/>
      <dgm:t>
        <a:bodyPr/>
        <a:lstStyle/>
        <a:p>
          <a:endParaRPr lang="en-GB"/>
        </a:p>
      </dgm:t>
    </dgm:pt>
    <dgm:pt modelId="{B3DDF6BB-6D1A-44DD-99D0-F681DF82F24E}" type="sibTrans" cxnId="{4ECA6098-9C55-40C5-9DFD-BFE8818A9912}">
      <dgm:prSet/>
      <dgm:spPr/>
      <dgm:t>
        <a:bodyPr/>
        <a:lstStyle/>
        <a:p>
          <a:endParaRPr lang="en-GB"/>
        </a:p>
      </dgm:t>
    </dgm:pt>
    <dgm:pt modelId="{995BAE2F-0EA0-4E0C-8A19-6A458B5546FD}">
      <dgm:prSet phldrT="[Text]"/>
      <dgm:spPr/>
      <dgm:t>
        <a:bodyPr/>
        <a:lstStyle/>
        <a:p>
          <a:r>
            <a:rPr lang="en-GB" dirty="0"/>
            <a:t>Business studies</a:t>
          </a:r>
        </a:p>
      </dgm:t>
    </dgm:pt>
    <dgm:pt modelId="{ACF4C778-68A9-4676-8296-6967998A6786}" type="parTrans" cxnId="{BE0B540F-23DA-4A8D-ACA4-997093F9FD3A}">
      <dgm:prSet/>
      <dgm:spPr/>
      <dgm:t>
        <a:bodyPr/>
        <a:lstStyle/>
        <a:p>
          <a:endParaRPr lang="en-GB"/>
        </a:p>
      </dgm:t>
    </dgm:pt>
    <dgm:pt modelId="{20F1D346-83B4-40A3-96AB-7827A8E47CE3}" type="sibTrans" cxnId="{BE0B540F-23DA-4A8D-ACA4-997093F9FD3A}">
      <dgm:prSet/>
      <dgm:spPr/>
      <dgm:t>
        <a:bodyPr/>
        <a:lstStyle/>
        <a:p>
          <a:endParaRPr lang="en-GB"/>
        </a:p>
      </dgm:t>
    </dgm:pt>
    <dgm:pt modelId="{2AB12379-B30D-403E-B91E-755ADC3FB297}">
      <dgm:prSet phldrT="[Text]"/>
      <dgm:spPr/>
      <dgm:t>
        <a:bodyPr/>
        <a:lstStyle/>
        <a:p>
          <a:r>
            <a:rPr lang="en-GB" dirty="0"/>
            <a:t>Edexcel</a:t>
          </a:r>
        </a:p>
      </dgm:t>
    </dgm:pt>
    <dgm:pt modelId="{5CA095C1-8FFB-49AD-8983-D2F6D04B011E}" type="parTrans" cxnId="{8251B2D2-FBB2-4E93-9156-5630433DE10B}">
      <dgm:prSet/>
      <dgm:spPr/>
      <dgm:t>
        <a:bodyPr/>
        <a:lstStyle/>
        <a:p>
          <a:endParaRPr lang="en-GB"/>
        </a:p>
      </dgm:t>
    </dgm:pt>
    <dgm:pt modelId="{35C777BC-C13D-49C9-AD9E-797A86F39E6F}" type="sibTrans" cxnId="{8251B2D2-FBB2-4E93-9156-5630433DE10B}">
      <dgm:prSet/>
      <dgm:spPr/>
      <dgm:t>
        <a:bodyPr/>
        <a:lstStyle/>
        <a:p>
          <a:endParaRPr lang="en-GB"/>
        </a:p>
      </dgm:t>
    </dgm:pt>
    <dgm:pt modelId="{59C28D78-487C-496B-8746-BEC36928A0DA}">
      <dgm:prSet phldrT="[Text]"/>
      <dgm:spPr/>
      <dgm:t>
        <a:bodyPr/>
        <a:lstStyle/>
        <a:p>
          <a:r>
            <a:rPr lang="en-GB" dirty="0"/>
            <a:t>Commerce</a:t>
          </a:r>
        </a:p>
      </dgm:t>
    </dgm:pt>
    <dgm:pt modelId="{78A57F97-4D20-4EC0-A951-807323607886}" type="parTrans" cxnId="{EE60B379-16E4-4957-87E1-A5E04BA336E2}">
      <dgm:prSet/>
      <dgm:spPr/>
      <dgm:t>
        <a:bodyPr/>
        <a:lstStyle/>
        <a:p>
          <a:endParaRPr lang="en-GB"/>
        </a:p>
      </dgm:t>
    </dgm:pt>
    <dgm:pt modelId="{7E676A74-923D-46A2-B7E4-CE796A994CF1}" type="sibTrans" cxnId="{EE60B379-16E4-4957-87E1-A5E04BA336E2}">
      <dgm:prSet/>
      <dgm:spPr/>
      <dgm:t>
        <a:bodyPr/>
        <a:lstStyle/>
        <a:p>
          <a:endParaRPr lang="en-GB"/>
        </a:p>
      </dgm:t>
    </dgm:pt>
    <dgm:pt modelId="{24A96898-A802-47DD-B804-6A4F16611FD7}" type="pres">
      <dgm:prSet presAssocID="{600C59FD-E0DB-4B5C-BF3A-DB158C3AA2F6}" presName="diagram" presStyleCnt="0">
        <dgm:presLayoutVars>
          <dgm:dir/>
          <dgm:resizeHandles val="exact"/>
        </dgm:presLayoutVars>
      </dgm:prSet>
      <dgm:spPr/>
    </dgm:pt>
    <dgm:pt modelId="{4B4426CD-3FF7-40D2-AF7F-84ED2CE5B5B5}" type="pres">
      <dgm:prSet presAssocID="{8CB21E29-CF70-4AB4-9CB2-A0037064190A}" presName="node" presStyleLbl="node1" presStyleIdx="0" presStyleCnt="4" custAng="21308504" custLinFactNeighborX="1463" custLinFactNeighborY="712">
        <dgm:presLayoutVars>
          <dgm:bulletEnabled val="1"/>
        </dgm:presLayoutVars>
      </dgm:prSet>
      <dgm:spPr/>
    </dgm:pt>
    <dgm:pt modelId="{639F10F8-01FF-4514-9C38-6122C9B0D57A}" type="pres">
      <dgm:prSet presAssocID="{B3DDF6BB-6D1A-44DD-99D0-F681DF82F24E}" presName="sibTrans" presStyleCnt="0"/>
      <dgm:spPr/>
    </dgm:pt>
    <dgm:pt modelId="{2829A53D-D096-404D-9FDC-23EC815C3B7B}" type="pres">
      <dgm:prSet presAssocID="{995BAE2F-0EA0-4E0C-8A19-6A458B5546FD}" presName="node" presStyleLbl="node1" presStyleIdx="1" presStyleCnt="4" custAng="414548">
        <dgm:presLayoutVars>
          <dgm:bulletEnabled val="1"/>
        </dgm:presLayoutVars>
      </dgm:prSet>
      <dgm:spPr/>
    </dgm:pt>
    <dgm:pt modelId="{565A31CA-67F0-4F30-913B-8111A5511B9F}" type="pres">
      <dgm:prSet presAssocID="{20F1D346-83B4-40A3-96AB-7827A8E47CE3}" presName="sibTrans" presStyleCnt="0"/>
      <dgm:spPr/>
    </dgm:pt>
    <dgm:pt modelId="{5131119C-4885-45DE-9C83-C2B8A0E50255}" type="pres">
      <dgm:prSet presAssocID="{2AB12379-B30D-403E-B91E-755ADC3FB297}" presName="node" presStyleLbl="node1" presStyleIdx="2" presStyleCnt="4" custAng="21324964">
        <dgm:presLayoutVars>
          <dgm:bulletEnabled val="1"/>
        </dgm:presLayoutVars>
      </dgm:prSet>
      <dgm:spPr/>
    </dgm:pt>
    <dgm:pt modelId="{D06F1D69-836B-4240-BB71-B30AE73F6C57}" type="pres">
      <dgm:prSet presAssocID="{35C777BC-C13D-49C9-AD9E-797A86F39E6F}" presName="sibTrans" presStyleCnt="0"/>
      <dgm:spPr/>
    </dgm:pt>
    <dgm:pt modelId="{DDDA36E8-8D22-453B-B066-2BADD7B06AA2}" type="pres">
      <dgm:prSet presAssocID="{59C28D78-487C-496B-8746-BEC36928A0DA}" presName="node" presStyleLbl="node1" presStyleIdx="3" presStyleCnt="4" custAng="208652">
        <dgm:presLayoutVars>
          <dgm:bulletEnabled val="1"/>
        </dgm:presLayoutVars>
      </dgm:prSet>
      <dgm:spPr/>
    </dgm:pt>
  </dgm:ptLst>
  <dgm:cxnLst>
    <dgm:cxn modelId="{BE0B540F-23DA-4A8D-ACA4-997093F9FD3A}" srcId="{600C59FD-E0DB-4B5C-BF3A-DB158C3AA2F6}" destId="{995BAE2F-0EA0-4E0C-8A19-6A458B5546FD}" srcOrd="1" destOrd="0" parTransId="{ACF4C778-68A9-4676-8296-6967998A6786}" sibTransId="{20F1D346-83B4-40A3-96AB-7827A8E47CE3}"/>
    <dgm:cxn modelId="{5131593C-0F40-4118-8F76-5E52A374C34E}" type="presOf" srcId="{2AB12379-B30D-403E-B91E-755ADC3FB297}" destId="{5131119C-4885-45DE-9C83-C2B8A0E50255}" srcOrd="0" destOrd="0" presId="urn:microsoft.com/office/officeart/2005/8/layout/default"/>
    <dgm:cxn modelId="{EE60B379-16E4-4957-87E1-A5E04BA336E2}" srcId="{600C59FD-E0DB-4B5C-BF3A-DB158C3AA2F6}" destId="{59C28D78-487C-496B-8746-BEC36928A0DA}" srcOrd="3" destOrd="0" parTransId="{78A57F97-4D20-4EC0-A951-807323607886}" sibTransId="{7E676A74-923D-46A2-B7E4-CE796A994CF1}"/>
    <dgm:cxn modelId="{BC7F3B7E-59E6-436A-A5E6-90AF0BE8346A}" type="presOf" srcId="{8CB21E29-CF70-4AB4-9CB2-A0037064190A}" destId="{4B4426CD-3FF7-40D2-AF7F-84ED2CE5B5B5}" srcOrd="0" destOrd="0" presId="urn:microsoft.com/office/officeart/2005/8/layout/default"/>
    <dgm:cxn modelId="{4ECA6098-9C55-40C5-9DFD-BFE8818A9912}" srcId="{600C59FD-E0DB-4B5C-BF3A-DB158C3AA2F6}" destId="{8CB21E29-CF70-4AB4-9CB2-A0037064190A}" srcOrd="0" destOrd="0" parTransId="{38E4CC36-CB02-4936-92E6-170541D3D2A0}" sibTransId="{B3DDF6BB-6D1A-44DD-99D0-F681DF82F24E}"/>
    <dgm:cxn modelId="{ACC44FA5-1EB4-4C8A-865D-6A36E6D5C1BC}" type="presOf" srcId="{995BAE2F-0EA0-4E0C-8A19-6A458B5546FD}" destId="{2829A53D-D096-404D-9FDC-23EC815C3B7B}" srcOrd="0" destOrd="0" presId="urn:microsoft.com/office/officeart/2005/8/layout/default"/>
    <dgm:cxn modelId="{84170ABC-806B-46B1-B111-9292AD40F96D}" type="presOf" srcId="{600C59FD-E0DB-4B5C-BF3A-DB158C3AA2F6}" destId="{24A96898-A802-47DD-B804-6A4F16611FD7}" srcOrd="0" destOrd="0" presId="urn:microsoft.com/office/officeart/2005/8/layout/default"/>
    <dgm:cxn modelId="{5E7506BE-CC8D-4660-BC0B-184F991F13B1}" type="presOf" srcId="{59C28D78-487C-496B-8746-BEC36928A0DA}" destId="{DDDA36E8-8D22-453B-B066-2BADD7B06AA2}" srcOrd="0" destOrd="0" presId="urn:microsoft.com/office/officeart/2005/8/layout/default"/>
    <dgm:cxn modelId="{8251B2D2-FBB2-4E93-9156-5630433DE10B}" srcId="{600C59FD-E0DB-4B5C-BF3A-DB158C3AA2F6}" destId="{2AB12379-B30D-403E-B91E-755ADC3FB297}" srcOrd="2" destOrd="0" parTransId="{5CA095C1-8FFB-49AD-8983-D2F6D04B011E}" sibTransId="{35C777BC-C13D-49C9-AD9E-797A86F39E6F}"/>
    <dgm:cxn modelId="{9091E426-6E8E-4017-9997-C6449C30CA0E}" type="presParOf" srcId="{24A96898-A802-47DD-B804-6A4F16611FD7}" destId="{4B4426CD-3FF7-40D2-AF7F-84ED2CE5B5B5}" srcOrd="0" destOrd="0" presId="urn:microsoft.com/office/officeart/2005/8/layout/default"/>
    <dgm:cxn modelId="{3B746350-249A-44A2-951C-B98A06C68307}" type="presParOf" srcId="{24A96898-A802-47DD-B804-6A4F16611FD7}" destId="{639F10F8-01FF-4514-9C38-6122C9B0D57A}" srcOrd="1" destOrd="0" presId="urn:microsoft.com/office/officeart/2005/8/layout/default"/>
    <dgm:cxn modelId="{68ACE863-2946-4AC8-97C1-4AB77FD96BB7}" type="presParOf" srcId="{24A96898-A802-47DD-B804-6A4F16611FD7}" destId="{2829A53D-D096-404D-9FDC-23EC815C3B7B}" srcOrd="2" destOrd="0" presId="urn:microsoft.com/office/officeart/2005/8/layout/default"/>
    <dgm:cxn modelId="{E03A66F4-CAC1-4693-9E95-A7C60695ED58}" type="presParOf" srcId="{24A96898-A802-47DD-B804-6A4F16611FD7}" destId="{565A31CA-67F0-4F30-913B-8111A5511B9F}" srcOrd="3" destOrd="0" presId="urn:microsoft.com/office/officeart/2005/8/layout/default"/>
    <dgm:cxn modelId="{D154973E-EF4B-4D8F-AEA7-D246C97D0B6A}" type="presParOf" srcId="{24A96898-A802-47DD-B804-6A4F16611FD7}" destId="{5131119C-4885-45DE-9C83-C2B8A0E50255}" srcOrd="4" destOrd="0" presId="urn:microsoft.com/office/officeart/2005/8/layout/default"/>
    <dgm:cxn modelId="{3CE7DE84-51FC-4E6F-A3C8-C202854315EC}" type="presParOf" srcId="{24A96898-A802-47DD-B804-6A4F16611FD7}" destId="{D06F1D69-836B-4240-BB71-B30AE73F6C57}" srcOrd="5" destOrd="0" presId="urn:microsoft.com/office/officeart/2005/8/layout/default"/>
    <dgm:cxn modelId="{8A47CA6E-2154-401D-9D55-BF685D83D14B}" type="presParOf" srcId="{24A96898-A802-47DD-B804-6A4F16611FD7}" destId="{DDDA36E8-8D22-453B-B066-2BADD7B06AA2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4426CD-3FF7-40D2-AF7F-84ED2CE5B5B5}">
      <dsp:nvSpPr>
        <dsp:cNvPr id="0" name=""/>
        <dsp:cNvSpPr/>
      </dsp:nvSpPr>
      <dsp:spPr>
        <a:xfrm rot="21308504">
          <a:off x="42890" y="143033"/>
          <a:ext cx="2699110" cy="161946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900" kern="1200" dirty="0"/>
            <a:t>A Level Business</a:t>
          </a:r>
        </a:p>
      </dsp:txBody>
      <dsp:txXfrm>
        <a:off x="42890" y="143033"/>
        <a:ext cx="2699110" cy="1619466"/>
      </dsp:txXfrm>
    </dsp:sp>
    <dsp:sp modelId="{2829A53D-D096-404D-9FDC-23EC815C3B7B}">
      <dsp:nvSpPr>
        <dsp:cNvPr id="0" name=""/>
        <dsp:cNvSpPr/>
      </dsp:nvSpPr>
      <dsp:spPr>
        <a:xfrm rot="414548">
          <a:off x="2972423" y="131503"/>
          <a:ext cx="2699110" cy="161946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900" kern="1200" dirty="0"/>
            <a:t>Business studies</a:t>
          </a:r>
        </a:p>
      </dsp:txBody>
      <dsp:txXfrm>
        <a:off x="2972423" y="131503"/>
        <a:ext cx="2699110" cy="1619466"/>
      </dsp:txXfrm>
    </dsp:sp>
    <dsp:sp modelId="{5131119C-4885-45DE-9C83-C2B8A0E50255}">
      <dsp:nvSpPr>
        <dsp:cNvPr id="0" name=""/>
        <dsp:cNvSpPr/>
      </dsp:nvSpPr>
      <dsp:spPr>
        <a:xfrm rot="21324964">
          <a:off x="5941445" y="131503"/>
          <a:ext cx="2699110" cy="161946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900" kern="1200" dirty="0"/>
            <a:t>Edexcel</a:t>
          </a:r>
        </a:p>
      </dsp:txBody>
      <dsp:txXfrm>
        <a:off x="5941445" y="131503"/>
        <a:ext cx="2699110" cy="1619466"/>
      </dsp:txXfrm>
    </dsp:sp>
    <dsp:sp modelId="{DDDA36E8-8D22-453B-B066-2BADD7B06AA2}">
      <dsp:nvSpPr>
        <dsp:cNvPr id="0" name=""/>
        <dsp:cNvSpPr/>
      </dsp:nvSpPr>
      <dsp:spPr>
        <a:xfrm rot="208652">
          <a:off x="8910467" y="131503"/>
          <a:ext cx="2699110" cy="161946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900" kern="1200" dirty="0"/>
            <a:t>Commerce</a:t>
          </a:r>
        </a:p>
      </dsp:txBody>
      <dsp:txXfrm>
        <a:off x="8910467" y="131503"/>
        <a:ext cx="2699110" cy="16194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5/6/2021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5/6/2021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5/6/2021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5/6/2021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5/6/2021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5/6/2021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5/6/2021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5/6/2021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5/6/2021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5/6/2021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5/6/2021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5/6/2021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5/6/2021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5/6/2021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5/6/2021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5/6/2021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5/6/2021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5/6/2021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lgaronline.com/view/nlm-book/9781783475452/C257.xml#:~:text=Peripheral%20workers%2C%20also%20referred%20to,workers%20dispatched%20from%20employment%20agencie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4974E-EE6E-4966-A5C9-DAF2C78005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GB" dirty="0"/>
              <a:t>Approaches to staffing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5FA132-0699-4690-9B4D-A6B16CC5FB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1646" y="4482818"/>
            <a:ext cx="11313410" cy="1882472"/>
          </a:xfrm>
        </p:spPr>
        <p:txBody>
          <a:bodyPr>
            <a:normAutofit/>
          </a:bodyPr>
          <a:lstStyle/>
          <a:p>
            <a:pPr algn="l"/>
            <a:r>
              <a:rPr lang="en-GB" dirty="0"/>
              <a:t>Staff as an asset or staff as a cost</a:t>
            </a:r>
          </a:p>
          <a:p>
            <a:pPr algn="l"/>
            <a:r>
              <a:rPr lang="en-GB" dirty="0"/>
              <a:t>Flexible workforce</a:t>
            </a:r>
          </a:p>
          <a:p>
            <a:pPr algn="l"/>
            <a:r>
              <a:rPr lang="en-GB" dirty="0"/>
              <a:t>Distinction between dismissal and redundancy</a:t>
            </a:r>
          </a:p>
          <a:p>
            <a:pPr algn="l"/>
            <a:r>
              <a:rPr lang="en-GB" dirty="0"/>
              <a:t>Employer and employee relationships (individual approach &amp; collective bargaining)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82F6A61-0C1E-49E8-A827-4673930CA0A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14390719"/>
              </p:ext>
            </p:extLst>
          </p:nvPr>
        </p:nvGraphicFramePr>
        <p:xfrm>
          <a:off x="289510" y="475197"/>
          <a:ext cx="11612980" cy="18824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72490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0342E-0E37-45F9-A571-2EDCFFA72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Staff as an asset or cost? How do different businesses see their staff?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F30C4-4A7E-440D-A23F-5FD4F2BF4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63506"/>
            <a:ext cx="9613861" cy="3599316"/>
          </a:xfrm>
        </p:spPr>
        <p:txBody>
          <a:bodyPr/>
          <a:lstStyle/>
          <a:p>
            <a:r>
              <a:rPr lang="en-GB" dirty="0"/>
              <a:t>Small businesses – employ 1 to 49 staff</a:t>
            </a:r>
          </a:p>
          <a:p>
            <a:r>
              <a:rPr lang="en-GB" dirty="0"/>
              <a:t>Medium-sized businesses – employ 50-249 staff</a:t>
            </a:r>
          </a:p>
          <a:p>
            <a:r>
              <a:rPr lang="en-GB" dirty="0"/>
              <a:t>Large businesses employ – 250 people or more</a:t>
            </a:r>
          </a:p>
          <a:p>
            <a:r>
              <a:rPr lang="en-GB" dirty="0"/>
              <a:t>Staff as an asset is caring about them appreciating them and seeing them as a source of good quality, productivity and long term profitability.</a:t>
            </a:r>
          </a:p>
          <a:p>
            <a:r>
              <a:rPr lang="en-GB" dirty="0"/>
              <a:t>Staff as cost seeing them as an expense, always trying cut cost and not giving any more benefits than they are legally required to do so.</a:t>
            </a:r>
          </a:p>
        </p:txBody>
      </p:sp>
    </p:spTree>
    <p:extLst>
      <p:ext uri="{BB962C8B-B14F-4D97-AF65-F5344CB8AC3E}">
        <p14:creationId xmlns:p14="http://schemas.microsoft.com/office/powerpoint/2010/main" val="855603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AD4C7-09DF-47B0-A1CA-267B0DB35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Flexible workforce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8E3C4-CB06-450B-BCA8-ECDD8C4B2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Most businesses prefer to employ a flexible workforce.</a:t>
            </a:r>
          </a:p>
          <a:p>
            <a:r>
              <a:rPr lang="en-GB" dirty="0"/>
              <a:t>This makes the business flexible to any changes in the market such as demand, a new entrant, price fluctuations etc.</a:t>
            </a:r>
          </a:p>
          <a:p>
            <a:r>
              <a:rPr lang="en-GB" dirty="0"/>
              <a:t>Multi-skilling is giving more responsibility and extra tasks to improve worker performance.</a:t>
            </a:r>
          </a:p>
          <a:p>
            <a:r>
              <a:rPr lang="en-GB" dirty="0"/>
              <a:t>Part-time and temporary staff</a:t>
            </a:r>
          </a:p>
          <a:p>
            <a:r>
              <a:rPr lang="en-GB" dirty="0"/>
              <a:t>Flexible hours and home working</a:t>
            </a:r>
          </a:p>
          <a:p>
            <a:r>
              <a:rPr lang="en-GB" dirty="0"/>
              <a:t>Outsourcing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6598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D83B9-B7CF-4CFE-978E-F41C181B9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Peripheral work?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03A96-E6DE-4965-A0EC-DD9D687C2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Peripheral workers, also referred to as contingent workers, are typically those engaged in temporary part-time, fixed-term contracts, zero-hour contracts or casual employment.</a:t>
            </a:r>
          </a:p>
          <a:p>
            <a:r>
              <a:rPr lang="en-GB" dirty="0">
                <a:hlinkClick r:id="rId2"/>
              </a:rPr>
              <a:t>https://www.elgaronline.com/view/nlm-book/9781783475452/C257.xml#:~:text=Peripheral%20workers%2C%20also%20referred%20to,workers%20dispatched%20from%20employment%20agencies</a:t>
            </a:r>
            <a:endParaRPr lang="en-GB" dirty="0"/>
          </a:p>
          <a:p>
            <a:r>
              <a:rPr lang="en-GB" dirty="0"/>
              <a:t>Sourced definition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660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770D4-BEBE-4AC1-8870-2B6074757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advantages of a flexible workforce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0169E4-B1E3-47A6-BB27-1A30038BBD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Business benefit from home working because the cost of having an office space is eliminated.</a:t>
            </a:r>
          </a:p>
          <a:p>
            <a:r>
              <a:rPr lang="en-GB" dirty="0"/>
              <a:t>The part-time and zero hours contracts allow the business itself to remain flexible to the changes in demand for their products.</a:t>
            </a:r>
          </a:p>
          <a:p>
            <a:r>
              <a:rPr lang="en-GB" dirty="0"/>
              <a:t>Some jobs need to be done but don’t require a permanent employee.</a:t>
            </a:r>
          </a:p>
          <a:p>
            <a:r>
              <a:rPr lang="en-GB" dirty="0"/>
              <a:t>Businesses can pass the training cost to the sub-contractor of the temporary employee</a:t>
            </a:r>
          </a:p>
          <a:p>
            <a:r>
              <a:rPr lang="en-GB" dirty="0"/>
              <a:t>Allows businesses to operate more efficiently.</a:t>
            </a:r>
          </a:p>
        </p:txBody>
      </p:sp>
    </p:spTree>
    <p:extLst>
      <p:ext uri="{BB962C8B-B14F-4D97-AF65-F5344CB8AC3E}">
        <p14:creationId xmlns:p14="http://schemas.microsoft.com/office/powerpoint/2010/main" val="1497917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002A6-14EF-43DA-AC49-9A0D69031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Using peripheral working has some disadvantages as well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E719CCA3-9BEA-4B93-BE07-86B8B76277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2385685"/>
              </p:ext>
            </p:extLst>
          </p:nvPr>
        </p:nvGraphicFramePr>
        <p:xfrm>
          <a:off x="680282" y="2367280"/>
          <a:ext cx="9613900" cy="212344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9613900">
                  <a:extLst>
                    <a:ext uri="{9D8B030D-6E8A-4147-A177-3AD203B41FA5}">
                      <a16:colId xmlns:a16="http://schemas.microsoft.com/office/drawing/2014/main" val="16789048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Less loyal to the business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76196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Their work quality is bad sometimes.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70516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Communication can be problem.</a:t>
                      </a:r>
                    </a:p>
                    <a:p>
                      <a:r>
                        <a:rPr lang="en-GB" dirty="0"/>
                        <a:t>Internet and technology has resolved that to some extent.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54730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Employing them can be a bit costly but outweighs the cost of hiring the permanent staff.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0141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Too many peripheral workers may cause the core workers to feel demotivated.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8414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0466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A12D7-E84B-4D9A-9DB8-7DB6D049C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Distinction between dismissal and redundancy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8058AA-7922-40B5-8D3E-39C87A7B34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Dismissal is when an employee has made a mistake or joined a trade union against the business. </a:t>
            </a:r>
          </a:p>
          <a:p>
            <a:r>
              <a:rPr lang="en-GB" dirty="0"/>
              <a:t>Redundancy is more of a legal way to dismiss the employee on grounds that there is no work for them to carry out. </a:t>
            </a:r>
          </a:p>
          <a:p>
            <a:r>
              <a:rPr lang="en-GB" dirty="0"/>
              <a:t>Workers are most likely to be made redundant during a recession.</a:t>
            </a:r>
          </a:p>
          <a:p>
            <a:r>
              <a:rPr lang="en-GB" dirty="0"/>
              <a:t> Employees are entitled to redundancy and severance payments by law.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3270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519BC-D21F-412D-AE90-D2217B645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Employer and employee relationship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E83AD-25A5-45A8-A2CB-DCFD2336B5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Rates of pay</a:t>
            </a:r>
          </a:p>
          <a:p>
            <a:r>
              <a:rPr lang="en-GB" dirty="0"/>
              <a:t>The introduction of technology </a:t>
            </a:r>
          </a:p>
          <a:p>
            <a:r>
              <a:rPr lang="en-GB" dirty="0"/>
              <a:t>Flexible working</a:t>
            </a:r>
          </a:p>
          <a:p>
            <a:r>
              <a:rPr lang="en-GB" dirty="0"/>
              <a:t>Work condition</a:t>
            </a:r>
          </a:p>
          <a:p>
            <a:r>
              <a:rPr lang="en-GB" dirty="0"/>
              <a:t>Individual approach </a:t>
            </a:r>
          </a:p>
          <a:p>
            <a:r>
              <a:rPr lang="en-GB" dirty="0"/>
              <a:t>Collective bargaining</a:t>
            </a:r>
          </a:p>
          <a:p>
            <a:r>
              <a:rPr lang="en-GB" dirty="0"/>
              <a:t>Industrial action</a:t>
            </a:r>
          </a:p>
        </p:txBody>
      </p:sp>
    </p:spTree>
    <p:extLst>
      <p:ext uri="{BB962C8B-B14F-4D97-AF65-F5344CB8AC3E}">
        <p14:creationId xmlns:p14="http://schemas.microsoft.com/office/powerpoint/2010/main" val="1631144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4EBB37F-4B66-42DB-9D46-40CCC2177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Collective bargaining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EFE627-F831-43B9-9505-E7584B39EA9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Advantages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12A8EA-7DD6-42F7-920B-67FB1D74617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Agreements are transparent and binding.</a:t>
            </a:r>
          </a:p>
          <a:p>
            <a:r>
              <a:rPr lang="en-GB" dirty="0"/>
              <a:t>Cost – effective to have one set of negotiations</a:t>
            </a:r>
          </a:p>
          <a:p>
            <a:r>
              <a:rPr lang="en-GB" dirty="0"/>
              <a:t>Rules and terms are more likely to be respected by both parties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C90C6E8-773C-48AE-B060-B3E9249DDC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/>
              <a:t>Disadvantages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6DF7B81-A390-4186-8CEA-4460A571826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Negotiations can result in more bureaucracy  and take longer.</a:t>
            </a:r>
          </a:p>
          <a:p>
            <a:r>
              <a:rPr lang="en-GB" dirty="0"/>
              <a:t>Individual views not reflected by trade unions.</a:t>
            </a:r>
          </a:p>
          <a:p>
            <a:r>
              <a:rPr lang="en-GB" dirty="0"/>
              <a:t>A failure to agree could have serios consequences; strike action</a:t>
            </a:r>
          </a:p>
        </p:txBody>
      </p:sp>
    </p:spTree>
    <p:extLst>
      <p:ext uri="{BB962C8B-B14F-4D97-AF65-F5344CB8AC3E}">
        <p14:creationId xmlns:p14="http://schemas.microsoft.com/office/powerpoint/2010/main" val="3375092044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179</TotalTime>
  <Words>552</Words>
  <Application>Microsoft Office PowerPoint</Application>
  <PresentationFormat>Widescreen</PresentationFormat>
  <Paragraphs>61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Trebuchet MS</vt:lpstr>
      <vt:lpstr>Berlin</vt:lpstr>
      <vt:lpstr>Approaches to staffing</vt:lpstr>
      <vt:lpstr>Staff as an asset or cost? How do different businesses see their staff?</vt:lpstr>
      <vt:lpstr>Flexible workforce</vt:lpstr>
      <vt:lpstr>Peripheral work?</vt:lpstr>
      <vt:lpstr>The advantages of a flexible workforce</vt:lpstr>
      <vt:lpstr>Using peripheral working has some disadvantages as well</vt:lpstr>
      <vt:lpstr>Distinction between dismissal and redundancy </vt:lpstr>
      <vt:lpstr>Employer and employee relationship</vt:lpstr>
      <vt:lpstr>Collective bargaining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Approaches to staffing</dc:title>
  <dc:creator>Harry london</dc:creator>
  <cp:lastModifiedBy>Harry london</cp:lastModifiedBy>
  <cp:revision>8</cp:revision>
  <dcterms:created xsi:type="dcterms:W3CDTF">2021-05-04T01:41:38Z</dcterms:created>
  <dcterms:modified xsi:type="dcterms:W3CDTF">2021-05-06T20:57:00Z</dcterms:modified>
</cp:coreProperties>
</file>