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71" autoAdjust="0"/>
    <p:restoredTop sz="94660"/>
  </p:normalViewPr>
  <p:slideViewPr>
    <p:cSldViewPr snapToGrid="0">
      <p:cViewPr varScale="1">
        <p:scale>
          <a:sx n="86" d="100"/>
          <a:sy n="86" d="100"/>
        </p:scale>
        <p:origin x="63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C52C77-E1D5-48A3-A26B-05F22DBEEC44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3472D05-9FAC-4CF5-A0DD-2F26C5EB7016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Due to changing consumer tastes.</a:t>
          </a:r>
          <a:endParaRPr lang="en-US" dirty="0"/>
        </a:p>
      </dgm:t>
    </dgm:pt>
    <dgm:pt modelId="{83ED88A4-035A-49A5-88F3-3A61415CD91E}" type="parTrans" cxnId="{8AA9E58D-8E9F-48A0-A2FC-F78FAC0F5CA4}">
      <dgm:prSet/>
      <dgm:spPr/>
      <dgm:t>
        <a:bodyPr/>
        <a:lstStyle/>
        <a:p>
          <a:endParaRPr lang="en-US"/>
        </a:p>
      </dgm:t>
    </dgm:pt>
    <dgm:pt modelId="{B062C459-3837-4C07-BFFB-D979DF5FD83D}" type="sibTrans" cxnId="{8AA9E58D-8E9F-48A0-A2FC-F78FAC0F5CA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50FCB19-068D-40E7-9348-E2B80CDD6806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New innovations and inventions.</a:t>
          </a:r>
          <a:endParaRPr lang="en-US"/>
        </a:p>
      </dgm:t>
    </dgm:pt>
    <dgm:pt modelId="{B80BB579-43D6-4191-82CF-E6B7AD868175}" type="parTrans" cxnId="{CB7B782B-2531-4D5E-98FE-E58C24F723EE}">
      <dgm:prSet/>
      <dgm:spPr/>
      <dgm:t>
        <a:bodyPr/>
        <a:lstStyle/>
        <a:p>
          <a:endParaRPr lang="en-US"/>
        </a:p>
      </dgm:t>
    </dgm:pt>
    <dgm:pt modelId="{F93CA2A9-4CC1-4215-8F80-FE63D296039D}" type="sibTrans" cxnId="{CB7B782B-2531-4D5E-98FE-E58C24F723E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7C2B8F8-FEFB-45D4-AC83-B99ACB6BF40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At some stage it will be withdrawn or sold to some other business.</a:t>
          </a:r>
          <a:endParaRPr lang="en-US"/>
        </a:p>
      </dgm:t>
    </dgm:pt>
    <dgm:pt modelId="{6C55DD36-C045-4257-BE75-6FA80A1D6506}" type="parTrans" cxnId="{F463B023-9C68-4F6E-BB30-C9EE2462D719}">
      <dgm:prSet/>
      <dgm:spPr/>
      <dgm:t>
        <a:bodyPr/>
        <a:lstStyle/>
        <a:p>
          <a:endParaRPr lang="en-US"/>
        </a:p>
      </dgm:t>
    </dgm:pt>
    <dgm:pt modelId="{C6D09FB2-D6A1-4977-8FE0-97AEED583673}" type="sibTrans" cxnId="{F463B023-9C68-4F6E-BB30-C9EE2462D71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9075B79-AEDF-4B36-B187-13669C422D7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For majority of the products sales will eventually decline</a:t>
          </a:r>
          <a:endParaRPr lang="en-US"/>
        </a:p>
      </dgm:t>
    </dgm:pt>
    <dgm:pt modelId="{DA6963CF-EB0D-4E9F-8AF9-1D4C4E49591F}" type="parTrans" cxnId="{593F8228-CFF2-42D2-8A31-83E210ACB6E2}">
      <dgm:prSet/>
      <dgm:spPr/>
      <dgm:t>
        <a:bodyPr/>
        <a:lstStyle/>
        <a:p>
          <a:endParaRPr lang="en-GB"/>
        </a:p>
      </dgm:t>
    </dgm:pt>
    <dgm:pt modelId="{8FD68088-A4CF-4CEB-8A75-368C389B30C3}" type="sibTrans" cxnId="{593F8228-CFF2-42D2-8A31-83E210ACB6E2}">
      <dgm:prSet/>
      <dgm:spPr/>
      <dgm:t>
        <a:bodyPr/>
        <a:lstStyle/>
        <a:p>
          <a:pPr>
            <a:lnSpc>
              <a:spcPct val="100000"/>
            </a:lnSpc>
          </a:pPr>
          <a:endParaRPr lang="en-GB"/>
        </a:p>
      </dgm:t>
    </dgm:pt>
    <dgm:pt modelId="{6FF5F4DD-12AA-49F8-B924-073CCF455057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For majority of the products sales will eventually decline</a:t>
          </a:r>
        </a:p>
      </dgm:t>
    </dgm:pt>
    <dgm:pt modelId="{7BF064D4-C729-45B2-B845-0C676D7BE289}" type="parTrans" cxnId="{D1CB063C-1AA1-4897-B3DB-BE3A74FD1CBD}">
      <dgm:prSet/>
      <dgm:spPr/>
      <dgm:t>
        <a:bodyPr/>
        <a:lstStyle/>
        <a:p>
          <a:endParaRPr lang="en-GB"/>
        </a:p>
      </dgm:t>
    </dgm:pt>
    <dgm:pt modelId="{5FE474A2-EC5E-4055-8CD5-7780201D1419}" type="sibTrans" cxnId="{D1CB063C-1AA1-4897-B3DB-BE3A74FD1CBD}">
      <dgm:prSet/>
      <dgm:spPr/>
      <dgm:t>
        <a:bodyPr/>
        <a:lstStyle/>
        <a:p>
          <a:endParaRPr lang="en-GB"/>
        </a:p>
      </dgm:t>
    </dgm:pt>
    <dgm:pt modelId="{B3D21C33-532D-4377-AA51-99BF07563FCB}" type="pres">
      <dgm:prSet presAssocID="{73C52C77-E1D5-48A3-A26B-05F22DBEEC44}" presName="root" presStyleCnt="0">
        <dgm:presLayoutVars>
          <dgm:dir/>
          <dgm:resizeHandles val="exact"/>
        </dgm:presLayoutVars>
      </dgm:prSet>
      <dgm:spPr/>
    </dgm:pt>
    <dgm:pt modelId="{9E6A6F79-E048-459A-BF4F-C13ACD744AAF}" type="pres">
      <dgm:prSet presAssocID="{73C52C77-E1D5-48A3-A26B-05F22DBEEC44}" presName="container" presStyleCnt="0">
        <dgm:presLayoutVars>
          <dgm:dir/>
          <dgm:resizeHandles val="exact"/>
        </dgm:presLayoutVars>
      </dgm:prSet>
      <dgm:spPr/>
    </dgm:pt>
    <dgm:pt modelId="{D64C3EA3-E293-458E-8504-6435CCCCF4B4}" type="pres">
      <dgm:prSet presAssocID="{B3472D05-9FAC-4CF5-A0DD-2F26C5EB7016}" presName="compNode" presStyleCnt="0"/>
      <dgm:spPr/>
    </dgm:pt>
    <dgm:pt modelId="{2EF7C8A9-315D-491D-B31D-554B0870D05A}" type="pres">
      <dgm:prSet presAssocID="{B3472D05-9FAC-4CF5-A0DD-2F26C5EB7016}" presName="iconBgRect" presStyleLbl="bgShp" presStyleIdx="0" presStyleCnt="5"/>
      <dgm:spPr/>
    </dgm:pt>
    <dgm:pt modelId="{7D20A201-1BBD-48AF-808C-E669D0CD92A1}" type="pres">
      <dgm:prSet presAssocID="{B3472D05-9FAC-4CF5-A0DD-2F26C5EB701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apanese Dolls"/>
        </a:ext>
      </dgm:extLst>
    </dgm:pt>
    <dgm:pt modelId="{258CA85C-865C-4BD2-9E48-5B0EFE063D85}" type="pres">
      <dgm:prSet presAssocID="{B3472D05-9FAC-4CF5-A0DD-2F26C5EB7016}" presName="spaceRect" presStyleCnt="0"/>
      <dgm:spPr/>
    </dgm:pt>
    <dgm:pt modelId="{E94E0097-B0ED-4058-9014-12DC53CF1784}" type="pres">
      <dgm:prSet presAssocID="{B3472D05-9FAC-4CF5-A0DD-2F26C5EB7016}" presName="textRect" presStyleLbl="revTx" presStyleIdx="0" presStyleCnt="5">
        <dgm:presLayoutVars>
          <dgm:chMax val="1"/>
          <dgm:chPref val="1"/>
        </dgm:presLayoutVars>
      </dgm:prSet>
      <dgm:spPr/>
    </dgm:pt>
    <dgm:pt modelId="{F599BEE5-5C78-4D2E-8C72-6A9AF77EE83E}" type="pres">
      <dgm:prSet presAssocID="{B062C459-3837-4C07-BFFB-D979DF5FD83D}" presName="sibTrans" presStyleLbl="sibTrans2D1" presStyleIdx="0" presStyleCnt="0"/>
      <dgm:spPr/>
    </dgm:pt>
    <dgm:pt modelId="{DBC2AF6A-ECEB-4BD8-BE6E-AD8267AFFEDE}" type="pres">
      <dgm:prSet presAssocID="{350FCB19-068D-40E7-9348-E2B80CDD6806}" presName="compNode" presStyleCnt="0"/>
      <dgm:spPr/>
    </dgm:pt>
    <dgm:pt modelId="{F377A02D-63F0-4990-B0CF-8A034B757A0D}" type="pres">
      <dgm:prSet presAssocID="{350FCB19-068D-40E7-9348-E2B80CDD6806}" presName="iconBgRect" presStyleLbl="bgShp" presStyleIdx="1" presStyleCnt="5"/>
      <dgm:spPr/>
    </dgm:pt>
    <dgm:pt modelId="{4A41C091-A98D-4F39-9F10-D646BFE5F279}" type="pres">
      <dgm:prSet presAssocID="{350FCB19-068D-40E7-9348-E2B80CDD680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86251EC6-A811-438D-B605-0F9838DE33F7}" type="pres">
      <dgm:prSet presAssocID="{350FCB19-068D-40E7-9348-E2B80CDD6806}" presName="spaceRect" presStyleCnt="0"/>
      <dgm:spPr/>
    </dgm:pt>
    <dgm:pt modelId="{6E85E83D-8271-49E8-8DCD-7CEB3FCBBF4C}" type="pres">
      <dgm:prSet presAssocID="{350FCB19-068D-40E7-9348-E2B80CDD6806}" presName="textRect" presStyleLbl="revTx" presStyleIdx="1" presStyleCnt="5">
        <dgm:presLayoutVars>
          <dgm:chMax val="1"/>
          <dgm:chPref val="1"/>
        </dgm:presLayoutVars>
      </dgm:prSet>
      <dgm:spPr/>
    </dgm:pt>
    <dgm:pt modelId="{D5C92E90-D159-43E7-AF19-1472D1A72150}" type="pres">
      <dgm:prSet presAssocID="{F93CA2A9-4CC1-4215-8F80-FE63D296039D}" presName="sibTrans" presStyleLbl="sibTrans2D1" presStyleIdx="0" presStyleCnt="0"/>
      <dgm:spPr/>
    </dgm:pt>
    <dgm:pt modelId="{38F13F2B-1999-4FBF-83B1-8BDE7CFB41DE}" type="pres">
      <dgm:prSet presAssocID="{07C2B8F8-FEFB-45D4-AC83-B99ACB6BF401}" presName="compNode" presStyleCnt="0"/>
      <dgm:spPr/>
    </dgm:pt>
    <dgm:pt modelId="{78139651-E113-44FB-8D81-45F1B9DAC1CA}" type="pres">
      <dgm:prSet presAssocID="{07C2B8F8-FEFB-45D4-AC83-B99ACB6BF401}" presName="iconBgRect" presStyleLbl="bgShp" presStyleIdx="2" presStyleCnt="5"/>
      <dgm:spPr/>
    </dgm:pt>
    <dgm:pt modelId="{BDF0B997-46AF-4038-AD48-8F260237A0E6}" type="pres">
      <dgm:prSet presAssocID="{07C2B8F8-FEFB-45D4-AC83-B99ACB6BF401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8DFE50AE-2A3C-4675-BE33-864B515F5134}" type="pres">
      <dgm:prSet presAssocID="{07C2B8F8-FEFB-45D4-AC83-B99ACB6BF401}" presName="spaceRect" presStyleCnt="0"/>
      <dgm:spPr/>
    </dgm:pt>
    <dgm:pt modelId="{E2DD0491-76D3-4F14-810D-E55BAA00212F}" type="pres">
      <dgm:prSet presAssocID="{07C2B8F8-FEFB-45D4-AC83-B99ACB6BF401}" presName="textRect" presStyleLbl="revTx" presStyleIdx="2" presStyleCnt="5">
        <dgm:presLayoutVars>
          <dgm:chMax val="1"/>
          <dgm:chPref val="1"/>
        </dgm:presLayoutVars>
      </dgm:prSet>
      <dgm:spPr/>
    </dgm:pt>
    <dgm:pt modelId="{F9F3E8AD-D78A-4769-A2C1-2B59BCFCE81E}" type="pres">
      <dgm:prSet presAssocID="{C6D09FB2-D6A1-4977-8FE0-97AEED583673}" presName="sibTrans" presStyleLbl="sibTrans2D1" presStyleIdx="0" presStyleCnt="0"/>
      <dgm:spPr/>
    </dgm:pt>
    <dgm:pt modelId="{5E1362D6-D64E-4EF2-9F9D-0F1AE938DE85}" type="pres">
      <dgm:prSet presAssocID="{99075B79-AEDF-4B36-B187-13669C422D71}" presName="compNode" presStyleCnt="0"/>
      <dgm:spPr/>
    </dgm:pt>
    <dgm:pt modelId="{08578A97-DC22-4BCB-9784-8D92680F793B}" type="pres">
      <dgm:prSet presAssocID="{99075B79-AEDF-4B36-B187-13669C422D71}" presName="iconBgRect" presStyleLbl="bgShp" presStyleIdx="3" presStyleCnt="5"/>
      <dgm:spPr/>
    </dgm:pt>
    <dgm:pt modelId="{DB72C72C-383F-44C0-9029-DFC6DF487F4C}" type="pres">
      <dgm:prSet presAssocID="{99075B79-AEDF-4B36-B187-13669C422D7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wnward trend"/>
        </a:ext>
      </dgm:extLst>
    </dgm:pt>
    <dgm:pt modelId="{44357FFE-85EE-402D-80C8-5B9AE78C849F}" type="pres">
      <dgm:prSet presAssocID="{99075B79-AEDF-4B36-B187-13669C422D71}" presName="spaceRect" presStyleCnt="0"/>
      <dgm:spPr/>
    </dgm:pt>
    <dgm:pt modelId="{B4932266-719D-40B1-89D7-5C6CF4767DA7}" type="pres">
      <dgm:prSet presAssocID="{99075B79-AEDF-4B36-B187-13669C422D71}" presName="textRect" presStyleLbl="revTx" presStyleIdx="3" presStyleCnt="5">
        <dgm:presLayoutVars>
          <dgm:chMax val="1"/>
          <dgm:chPref val="1"/>
        </dgm:presLayoutVars>
      </dgm:prSet>
      <dgm:spPr/>
    </dgm:pt>
    <dgm:pt modelId="{9D4B8FB7-64F3-4AD3-8BA7-7DA0DA22DE65}" type="pres">
      <dgm:prSet presAssocID="{8FD68088-A4CF-4CEB-8A75-368C389B30C3}" presName="sibTrans" presStyleLbl="sibTrans2D1" presStyleIdx="0" presStyleCnt="0"/>
      <dgm:spPr/>
    </dgm:pt>
    <dgm:pt modelId="{34239F7E-B9CA-40DC-8FCD-4DACA8F9C173}" type="pres">
      <dgm:prSet presAssocID="{6FF5F4DD-12AA-49F8-B924-073CCF455057}" presName="compNode" presStyleCnt="0"/>
      <dgm:spPr/>
    </dgm:pt>
    <dgm:pt modelId="{7EF497C0-DDDB-4C72-99BF-96580E62E334}" type="pres">
      <dgm:prSet presAssocID="{6FF5F4DD-12AA-49F8-B924-073CCF455057}" presName="iconBgRect" presStyleLbl="bgShp" presStyleIdx="4" presStyleCnt="5"/>
      <dgm:spPr/>
    </dgm:pt>
    <dgm:pt modelId="{1AD35A8E-304C-486B-8303-93C8AEE4A146}" type="pres">
      <dgm:prSet presAssocID="{6FF5F4DD-12AA-49F8-B924-073CCF455057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0E3129D1-CDA3-4435-A3A6-6903A2D971AD}" type="pres">
      <dgm:prSet presAssocID="{6FF5F4DD-12AA-49F8-B924-073CCF455057}" presName="spaceRect" presStyleCnt="0"/>
      <dgm:spPr/>
    </dgm:pt>
    <dgm:pt modelId="{CF8F2BF2-7E6F-4368-9F77-0FB129358814}" type="pres">
      <dgm:prSet presAssocID="{6FF5F4DD-12AA-49F8-B924-073CCF455057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F463B023-9C68-4F6E-BB30-C9EE2462D719}" srcId="{73C52C77-E1D5-48A3-A26B-05F22DBEEC44}" destId="{07C2B8F8-FEFB-45D4-AC83-B99ACB6BF401}" srcOrd="2" destOrd="0" parTransId="{6C55DD36-C045-4257-BE75-6FA80A1D6506}" sibTransId="{C6D09FB2-D6A1-4977-8FE0-97AEED583673}"/>
    <dgm:cxn modelId="{593F8228-CFF2-42D2-8A31-83E210ACB6E2}" srcId="{73C52C77-E1D5-48A3-A26B-05F22DBEEC44}" destId="{99075B79-AEDF-4B36-B187-13669C422D71}" srcOrd="3" destOrd="0" parTransId="{DA6963CF-EB0D-4E9F-8AF9-1D4C4E49591F}" sibTransId="{8FD68088-A4CF-4CEB-8A75-368C389B30C3}"/>
    <dgm:cxn modelId="{B5081F2B-D2D3-42B3-92DB-66B21CC79D5E}" type="presOf" srcId="{8FD68088-A4CF-4CEB-8A75-368C389B30C3}" destId="{9D4B8FB7-64F3-4AD3-8BA7-7DA0DA22DE65}" srcOrd="0" destOrd="0" presId="urn:microsoft.com/office/officeart/2018/2/layout/IconCircleList"/>
    <dgm:cxn modelId="{CB7B782B-2531-4D5E-98FE-E58C24F723EE}" srcId="{73C52C77-E1D5-48A3-A26B-05F22DBEEC44}" destId="{350FCB19-068D-40E7-9348-E2B80CDD6806}" srcOrd="1" destOrd="0" parTransId="{B80BB579-43D6-4191-82CF-E6B7AD868175}" sibTransId="{F93CA2A9-4CC1-4215-8F80-FE63D296039D}"/>
    <dgm:cxn modelId="{D1CB063C-1AA1-4897-B3DB-BE3A74FD1CBD}" srcId="{73C52C77-E1D5-48A3-A26B-05F22DBEEC44}" destId="{6FF5F4DD-12AA-49F8-B924-073CCF455057}" srcOrd="4" destOrd="0" parTransId="{7BF064D4-C729-45B2-B845-0C676D7BE289}" sibTransId="{5FE474A2-EC5E-4055-8CD5-7780201D1419}"/>
    <dgm:cxn modelId="{DE03433C-88A5-4E61-8D5A-522E75E85653}" type="presOf" srcId="{F93CA2A9-4CC1-4215-8F80-FE63D296039D}" destId="{D5C92E90-D159-43E7-AF19-1472D1A72150}" srcOrd="0" destOrd="0" presId="urn:microsoft.com/office/officeart/2018/2/layout/IconCircleList"/>
    <dgm:cxn modelId="{7452436A-B0B9-477C-814B-6DCBDD3F461E}" type="presOf" srcId="{07C2B8F8-FEFB-45D4-AC83-B99ACB6BF401}" destId="{E2DD0491-76D3-4F14-810D-E55BAA00212F}" srcOrd="0" destOrd="0" presId="urn:microsoft.com/office/officeart/2018/2/layout/IconCircleList"/>
    <dgm:cxn modelId="{60362083-B9EA-4166-B378-42F078EE507E}" type="presOf" srcId="{73C52C77-E1D5-48A3-A26B-05F22DBEEC44}" destId="{B3D21C33-532D-4377-AA51-99BF07563FCB}" srcOrd="0" destOrd="0" presId="urn:microsoft.com/office/officeart/2018/2/layout/IconCircleList"/>
    <dgm:cxn modelId="{D926CD86-4A52-428D-9EEF-77973406D277}" type="presOf" srcId="{6FF5F4DD-12AA-49F8-B924-073CCF455057}" destId="{CF8F2BF2-7E6F-4368-9F77-0FB129358814}" srcOrd="0" destOrd="0" presId="urn:microsoft.com/office/officeart/2018/2/layout/IconCircleList"/>
    <dgm:cxn modelId="{8AA9E58D-8E9F-48A0-A2FC-F78FAC0F5CA4}" srcId="{73C52C77-E1D5-48A3-A26B-05F22DBEEC44}" destId="{B3472D05-9FAC-4CF5-A0DD-2F26C5EB7016}" srcOrd="0" destOrd="0" parTransId="{83ED88A4-035A-49A5-88F3-3A61415CD91E}" sibTransId="{B062C459-3837-4C07-BFFB-D979DF5FD83D}"/>
    <dgm:cxn modelId="{ED8AF696-2FB6-4200-B832-688FD23C6061}" type="presOf" srcId="{99075B79-AEDF-4B36-B187-13669C422D71}" destId="{B4932266-719D-40B1-89D7-5C6CF4767DA7}" srcOrd="0" destOrd="0" presId="urn:microsoft.com/office/officeart/2018/2/layout/IconCircleList"/>
    <dgm:cxn modelId="{6114F699-0712-4CC8-9A0E-B5510058E207}" type="presOf" srcId="{C6D09FB2-D6A1-4977-8FE0-97AEED583673}" destId="{F9F3E8AD-D78A-4769-A2C1-2B59BCFCE81E}" srcOrd="0" destOrd="0" presId="urn:microsoft.com/office/officeart/2018/2/layout/IconCircleList"/>
    <dgm:cxn modelId="{8F12369B-3794-48FD-89B2-B5E9E34D654F}" type="presOf" srcId="{350FCB19-068D-40E7-9348-E2B80CDD6806}" destId="{6E85E83D-8271-49E8-8DCD-7CEB3FCBBF4C}" srcOrd="0" destOrd="0" presId="urn:microsoft.com/office/officeart/2018/2/layout/IconCircleList"/>
    <dgm:cxn modelId="{788AD4AA-99C7-4C1D-AAC0-EBF1DDEA916D}" type="presOf" srcId="{B062C459-3837-4C07-BFFB-D979DF5FD83D}" destId="{F599BEE5-5C78-4D2E-8C72-6A9AF77EE83E}" srcOrd="0" destOrd="0" presId="urn:microsoft.com/office/officeart/2018/2/layout/IconCircleList"/>
    <dgm:cxn modelId="{278F98D2-570D-48C4-91D2-4F83C1F29DA2}" type="presOf" srcId="{B3472D05-9FAC-4CF5-A0DD-2F26C5EB7016}" destId="{E94E0097-B0ED-4058-9014-12DC53CF1784}" srcOrd="0" destOrd="0" presId="urn:microsoft.com/office/officeart/2018/2/layout/IconCircleList"/>
    <dgm:cxn modelId="{69E21330-3DE1-49FD-92A1-23EECC97E843}" type="presParOf" srcId="{B3D21C33-532D-4377-AA51-99BF07563FCB}" destId="{9E6A6F79-E048-459A-BF4F-C13ACD744AAF}" srcOrd="0" destOrd="0" presId="urn:microsoft.com/office/officeart/2018/2/layout/IconCircleList"/>
    <dgm:cxn modelId="{26EC79C8-E475-4047-8A48-5133422DEC9F}" type="presParOf" srcId="{9E6A6F79-E048-459A-BF4F-C13ACD744AAF}" destId="{D64C3EA3-E293-458E-8504-6435CCCCF4B4}" srcOrd="0" destOrd="0" presId="urn:microsoft.com/office/officeart/2018/2/layout/IconCircleList"/>
    <dgm:cxn modelId="{5E67C9E0-6DE7-4B3D-BB1F-0AEABDB81BC6}" type="presParOf" srcId="{D64C3EA3-E293-458E-8504-6435CCCCF4B4}" destId="{2EF7C8A9-315D-491D-B31D-554B0870D05A}" srcOrd="0" destOrd="0" presId="urn:microsoft.com/office/officeart/2018/2/layout/IconCircleList"/>
    <dgm:cxn modelId="{2D36534F-2707-4DE6-B30B-3A9594872656}" type="presParOf" srcId="{D64C3EA3-E293-458E-8504-6435CCCCF4B4}" destId="{7D20A201-1BBD-48AF-808C-E669D0CD92A1}" srcOrd="1" destOrd="0" presId="urn:microsoft.com/office/officeart/2018/2/layout/IconCircleList"/>
    <dgm:cxn modelId="{4CD5891C-D9DD-4D0F-A541-3AD5E698D945}" type="presParOf" srcId="{D64C3EA3-E293-458E-8504-6435CCCCF4B4}" destId="{258CA85C-865C-4BD2-9E48-5B0EFE063D85}" srcOrd="2" destOrd="0" presId="urn:microsoft.com/office/officeart/2018/2/layout/IconCircleList"/>
    <dgm:cxn modelId="{A0FD5F8D-A0A1-4EBA-A95B-A7109E3A498B}" type="presParOf" srcId="{D64C3EA3-E293-458E-8504-6435CCCCF4B4}" destId="{E94E0097-B0ED-4058-9014-12DC53CF1784}" srcOrd="3" destOrd="0" presId="urn:microsoft.com/office/officeart/2018/2/layout/IconCircleList"/>
    <dgm:cxn modelId="{1B5C85DE-DF22-44CB-9497-ADA2B1D19C10}" type="presParOf" srcId="{9E6A6F79-E048-459A-BF4F-C13ACD744AAF}" destId="{F599BEE5-5C78-4D2E-8C72-6A9AF77EE83E}" srcOrd="1" destOrd="0" presId="urn:microsoft.com/office/officeart/2018/2/layout/IconCircleList"/>
    <dgm:cxn modelId="{B019C66E-2F03-4A2C-82BC-93184085747E}" type="presParOf" srcId="{9E6A6F79-E048-459A-BF4F-C13ACD744AAF}" destId="{DBC2AF6A-ECEB-4BD8-BE6E-AD8267AFFEDE}" srcOrd="2" destOrd="0" presId="urn:microsoft.com/office/officeart/2018/2/layout/IconCircleList"/>
    <dgm:cxn modelId="{C6F91FD6-5FC4-434B-81D7-FD0C00A6D13D}" type="presParOf" srcId="{DBC2AF6A-ECEB-4BD8-BE6E-AD8267AFFEDE}" destId="{F377A02D-63F0-4990-B0CF-8A034B757A0D}" srcOrd="0" destOrd="0" presId="urn:microsoft.com/office/officeart/2018/2/layout/IconCircleList"/>
    <dgm:cxn modelId="{F2C535F5-4818-4D84-90AC-DBAFE5068E09}" type="presParOf" srcId="{DBC2AF6A-ECEB-4BD8-BE6E-AD8267AFFEDE}" destId="{4A41C091-A98D-4F39-9F10-D646BFE5F279}" srcOrd="1" destOrd="0" presId="urn:microsoft.com/office/officeart/2018/2/layout/IconCircleList"/>
    <dgm:cxn modelId="{5603AE4B-91C8-4926-9BB5-01FCC8B0A2D2}" type="presParOf" srcId="{DBC2AF6A-ECEB-4BD8-BE6E-AD8267AFFEDE}" destId="{86251EC6-A811-438D-B605-0F9838DE33F7}" srcOrd="2" destOrd="0" presId="urn:microsoft.com/office/officeart/2018/2/layout/IconCircleList"/>
    <dgm:cxn modelId="{41AE5648-FE42-4DDA-9656-D95C81515609}" type="presParOf" srcId="{DBC2AF6A-ECEB-4BD8-BE6E-AD8267AFFEDE}" destId="{6E85E83D-8271-49E8-8DCD-7CEB3FCBBF4C}" srcOrd="3" destOrd="0" presId="urn:microsoft.com/office/officeart/2018/2/layout/IconCircleList"/>
    <dgm:cxn modelId="{49F7B839-B7FE-49B5-AACD-F4B6799BDC54}" type="presParOf" srcId="{9E6A6F79-E048-459A-BF4F-C13ACD744AAF}" destId="{D5C92E90-D159-43E7-AF19-1472D1A72150}" srcOrd="3" destOrd="0" presId="urn:microsoft.com/office/officeart/2018/2/layout/IconCircleList"/>
    <dgm:cxn modelId="{30E95EFA-8388-4DE6-B8F2-056BA6042D57}" type="presParOf" srcId="{9E6A6F79-E048-459A-BF4F-C13ACD744AAF}" destId="{38F13F2B-1999-4FBF-83B1-8BDE7CFB41DE}" srcOrd="4" destOrd="0" presId="urn:microsoft.com/office/officeart/2018/2/layout/IconCircleList"/>
    <dgm:cxn modelId="{3943D80A-2B50-45A3-9D9E-BF363D66ED1A}" type="presParOf" srcId="{38F13F2B-1999-4FBF-83B1-8BDE7CFB41DE}" destId="{78139651-E113-44FB-8D81-45F1B9DAC1CA}" srcOrd="0" destOrd="0" presId="urn:microsoft.com/office/officeart/2018/2/layout/IconCircleList"/>
    <dgm:cxn modelId="{B89CD6F7-0396-4084-9ED4-9F3EF027B07D}" type="presParOf" srcId="{38F13F2B-1999-4FBF-83B1-8BDE7CFB41DE}" destId="{BDF0B997-46AF-4038-AD48-8F260237A0E6}" srcOrd="1" destOrd="0" presId="urn:microsoft.com/office/officeart/2018/2/layout/IconCircleList"/>
    <dgm:cxn modelId="{DE5E17FA-F9DE-4A4F-BE06-ED4BA4F3C44C}" type="presParOf" srcId="{38F13F2B-1999-4FBF-83B1-8BDE7CFB41DE}" destId="{8DFE50AE-2A3C-4675-BE33-864B515F5134}" srcOrd="2" destOrd="0" presId="urn:microsoft.com/office/officeart/2018/2/layout/IconCircleList"/>
    <dgm:cxn modelId="{6C565025-D287-40F6-A93A-502B5F3D9E9B}" type="presParOf" srcId="{38F13F2B-1999-4FBF-83B1-8BDE7CFB41DE}" destId="{E2DD0491-76D3-4F14-810D-E55BAA00212F}" srcOrd="3" destOrd="0" presId="urn:microsoft.com/office/officeart/2018/2/layout/IconCircleList"/>
    <dgm:cxn modelId="{BD247666-06D5-4E44-86E0-FE5E4623DA20}" type="presParOf" srcId="{9E6A6F79-E048-459A-BF4F-C13ACD744AAF}" destId="{F9F3E8AD-D78A-4769-A2C1-2B59BCFCE81E}" srcOrd="5" destOrd="0" presId="urn:microsoft.com/office/officeart/2018/2/layout/IconCircleList"/>
    <dgm:cxn modelId="{90B1629B-54DF-401F-852A-F6813D41A544}" type="presParOf" srcId="{9E6A6F79-E048-459A-BF4F-C13ACD744AAF}" destId="{5E1362D6-D64E-4EF2-9F9D-0F1AE938DE85}" srcOrd="6" destOrd="0" presId="urn:microsoft.com/office/officeart/2018/2/layout/IconCircleList"/>
    <dgm:cxn modelId="{83828CE5-7FFE-4BB5-A6E5-33B9AE4A700D}" type="presParOf" srcId="{5E1362D6-D64E-4EF2-9F9D-0F1AE938DE85}" destId="{08578A97-DC22-4BCB-9784-8D92680F793B}" srcOrd="0" destOrd="0" presId="urn:microsoft.com/office/officeart/2018/2/layout/IconCircleList"/>
    <dgm:cxn modelId="{25A49808-974A-44DC-9CC3-F988E184E88B}" type="presParOf" srcId="{5E1362D6-D64E-4EF2-9F9D-0F1AE938DE85}" destId="{DB72C72C-383F-44C0-9029-DFC6DF487F4C}" srcOrd="1" destOrd="0" presId="urn:microsoft.com/office/officeart/2018/2/layout/IconCircleList"/>
    <dgm:cxn modelId="{E4DA8BED-2DA6-4114-B542-21F67DE05FEF}" type="presParOf" srcId="{5E1362D6-D64E-4EF2-9F9D-0F1AE938DE85}" destId="{44357FFE-85EE-402D-80C8-5B9AE78C849F}" srcOrd="2" destOrd="0" presId="urn:microsoft.com/office/officeart/2018/2/layout/IconCircleList"/>
    <dgm:cxn modelId="{2C86831B-A16B-41E0-A54E-EF342F3B91A5}" type="presParOf" srcId="{5E1362D6-D64E-4EF2-9F9D-0F1AE938DE85}" destId="{B4932266-719D-40B1-89D7-5C6CF4767DA7}" srcOrd="3" destOrd="0" presId="urn:microsoft.com/office/officeart/2018/2/layout/IconCircleList"/>
    <dgm:cxn modelId="{348E7335-5D83-42E8-B933-29D20DE855BE}" type="presParOf" srcId="{9E6A6F79-E048-459A-BF4F-C13ACD744AAF}" destId="{9D4B8FB7-64F3-4AD3-8BA7-7DA0DA22DE65}" srcOrd="7" destOrd="0" presId="urn:microsoft.com/office/officeart/2018/2/layout/IconCircleList"/>
    <dgm:cxn modelId="{5239D846-A324-46FC-B23F-845A3E700869}" type="presParOf" srcId="{9E6A6F79-E048-459A-BF4F-C13ACD744AAF}" destId="{34239F7E-B9CA-40DC-8FCD-4DACA8F9C173}" srcOrd="8" destOrd="0" presId="urn:microsoft.com/office/officeart/2018/2/layout/IconCircleList"/>
    <dgm:cxn modelId="{E2C44802-183C-4D6E-8182-025C89E5A1DA}" type="presParOf" srcId="{34239F7E-B9CA-40DC-8FCD-4DACA8F9C173}" destId="{7EF497C0-DDDB-4C72-99BF-96580E62E334}" srcOrd="0" destOrd="0" presId="urn:microsoft.com/office/officeart/2018/2/layout/IconCircleList"/>
    <dgm:cxn modelId="{90162561-BAD4-4F80-A98B-9CE50F683BD2}" type="presParOf" srcId="{34239F7E-B9CA-40DC-8FCD-4DACA8F9C173}" destId="{1AD35A8E-304C-486B-8303-93C8AEE4A146}" srcOrd="1" destOrd="0" presId="urn:microsoft.com/office/officeart/2018/2/layout/IconCircleList"/>
    <dgm:cxn modelId="{0C88FD72-B7CD-412A-8AAF-49B7CD13BB90}" type="presParOf" srcId="{34239F7E-B9CA-40DC-8FCD-4DACA8F9C173}" destId="{0E3129D1-CDA3-4435-A3A6-6903A2D971AD}" srcOrd="2" destOrd="0" presId="urn:microsoft.com/office/officeart/2018/2/layout/IconCircleList"/>
    <dgm:cxn modelId="{95DCAB91-0C3B-4479-B5C6-1588D073F142}" type="presParOf" srcId="{34239F7E-B9CA-40DC-8FCD-4DACA8F9C173}" destId="{CF8F2BF2-7E6F-4368-9F77-0FB12935881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1BDC62-5EA2-41AA-AA64-B84CA188BEF4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B823551-B7BC-44F5-A57A-9B3B68B3BF4F}">
      <dgm:prSet phldrT="[Text]"/>
      <dgm:spPr/>
      <dgm:t>
        <a:bodyPr/>
        <a:lstStyle/>
        <a:p>
          <a:r>
            <a:rPr lang="en-GB" dirty="0"/>
            <a:t>Stars </a:t>
          </a:r>
        </a:p>
      </dgm:t>
    </dgm:pt>
    <dgm:pt modelId="{025AE3B7-D315-4E38-93D6-B91A54FCA449}" type="parTrans" cxnId="{5C57F23C-ECCD-49CC-A92D-5157C4FB9260}">
      <dgm:prSet/>
      <dgm:spPr/>
      <dgm:t>
        <a:bodyPr/>
        <a:lstStyle/>
        <a:p>
          <a:endParaRPr lang="en-GB"/>
        </a:p>
      </dgm:t>
    </dgm:pt>
    <dgm:pt modelId="{22C383C4-153B-4DF4-9560-979C79274D42}" type="sibTrans" cxnId="{5C57F23C-ECCD-49CC-A92D-5157C4FB9260}">
      <dgm:prSet/>
      <dgm:spPr/>
      <dgm:t>
        <a:bodyPr/>
        <a:lstStyle/>
        <a:p>
          <a:endParaRPr lang="en-GB"/>
        </a:p>
      </dgm:t>
    </dgm:pt>
    <dgm:pt modelId="{3650B9F1-DEFE-4C57-9E9B-74A6339C11CB}">
      <dgm:prSet phldrT="[Text]"/>
      <dgm:spPr/>
      <dgm:t>
        <a:bodyPr/>
        <a:lstStyle/>
        <a:p>
          <a:r>
            <a:rPr lang="en-GB" dirty="0"/>
            <a:t>Question marks </a:t>
          </a:r>
        </a:p>
      </dgm:t>
    </dgm:pt>
    <dgm:pt modelId="{BC378A59-417A-4D79-90C7-26E388E59FCE}" type="parTrans" cxnId="{B58A54D3-12B9-4ABC-9CB5-111F18BF809C}">
      <dgm:prSet/>
      <dgm:spPr/>
      <dgm:t>
        <a:bodyPr/>
        <a:lstStyle/>
        <a:p>
          <a:endParaRPr lang="en-GB"/>
        </a:p>
      </dgm:t>
    </dgm:pt>
    <dgm:pt modelId="{202B6F5B-F32A-4C7B-B07E-61EC1CDD27C8}" type="sibTrans" cxnId="{B58A54D3-12B9-4ABC-9CB5-111F18BF809C}">
      <dgm:prSet/>
      <dgm:spPr/>
      <dgm:t>
        <a:bodyPr/>
        <a:lstStyle/>
        <a:p>
          <a:endParaRPr lang="en-GB"/>
        </a:p>
      </dgm:t>
    </dgm:pt>
    <dgm:pt modelId="{D0513B5B-7AA2-454F-AB33-4D01179CDE58}">
      <dgm:prSet phldrT="[Text]"/>
      <dgm:spPr/>
      <dgm:t>
        <a:bodyPr/>
        <a:lstStyle/>
        <a:p>
          <a:r>
            <a:rPr lang="en-GB" dirty="0"/>
            <a:t>Cash cows</a:t>
          </a:r>
        </a:p>
      </dgm:t>
    </dgm:pt>
    <dgm:pt modelId="{F8D6F888-2EFF-48ED-83F2-ED494F2C2491}" type="parTrans" cxnId="{8A6060F7-D4E3-43BE-B0C6-687E9C0C5BE3}">
      <dgm:prSet/>
      <dgm:spPr/>
      <dgm:t>
        <a:bodyPr/>
        <a:lstStyle/>
        <a:p>
          <a:endParaRPr lang="en-GB"/>
        </a:p>
      </dgm:t>
    </dgm:pt>
    <dgm:pt modelId="{75B3607F-8FCC-4F59-AA33-E19F99AAAA89}" type="sibTrans" cxnId="{8A6060F7-D4E3-43BE-B0C6-687E9C0C5BE3}">
      <dgm:prSet/>
      <dgm:spPr/>
      <dgm:t>
        <a:bodyPr/>
        <a:lstStyle/>
        <a:p>
          <a:endParaRPr lang="en-GB"/>
        </a:p>
      </dgm:t>
    </dgm:pt>
    <dgm:pt modelId="{526BDD71-A0DB-46F9-9E46-122826FE3D60}">
      <dgm:prSet phldrT="[Text]"/>
      <dgm:spPr/>
      <dgm:t>
        <a:bodyPr/>
        <a:lstStyle/>
        <a:p>
          <a:r>
            <a:rPr lang="en-GB" dirty="0"/>
            <a:t>Dogs </a:t>
          </a:r>
        </a:p>
      </dgm:t>
    </dgm:pt>
    <dgm:pt modelId="{50DD235E-F3D5-43BA-8907-674589FBE083}" type="parTrans" cxnId="{588A918F-6DBE-4E0E-8BBB-D6FD213A24A5}">
      <dgm:prSet/>
      <dgm:spPr/>
      <dgm:t>
        <a:bodyPr/>
        <a:lstStyle/>
        <a:p>
          <a:endParaRPr lang="en-GB"/>
        </a:p>
      </dgm:t>
    </dgm:pt>
    <dgm:pt modelId="{EB4C3CE5-96E3-49C2-860A-2A463EC612E5}" type="sibTrans" cxnId="{588A918F-6DBE-4E0E-8BBB-D6FD213A24A5}">
      <dgm:prSet/>
      <dgm:spPr/>
      <dgm:t>
        <a:bodyPr/>
        <a:lstStyle/>
        <a:p>
          <a:endParaRPr lang="en-GB"/>
        </a:p>
      </dgm:t>
    </dgm:pt>
    <dgm:pt modelId="{78CF019F-BABF-40A8-92DC-9E1B0A22DBA2}" type="pres">
      <dgm:prSet presAssocID="{151BDC62-5EA2-41AA-AA64-B84CA188BEF4}" presName="matrix" presStyleCnt="0">
        <dgm:presLayoutVars>
          <dgm:chMax val="1"/>
          <dgm:dir/>
          <dgm:resizeHandles val="exact"/>
        </dgm:presLayoutVars>
      </dgm:prSet>
      <dgm:spPr/>
    </dgm:pt>
    <dgm:pt modelId="{196C6310-FCD5-4AA1-833C-DB95DDC7A24B}" type="pres">
      <dgm:prSet presAssocID="{151BDC62-5EA2-41AA-AA64-B84CA188BEF4}" presName="axisShape" presStyleLbl="bgShp" presStyleIdx="0" presStyleCnt="1"/>
      <dgm:spPr/>
    </dgm:pt>
    <dgm:pt modelId="{F04FD4E3-2EF2-4A71-B29D-F651A35A7171}" type="pres">
      <dgm:prSet presAssocID="{151BDC62-5EA2-41AA-AA64-B84CA188BEF4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2B9B285-BF2C-4927-A982-BFF7313348A7}" type="pres">
      <dgm:prSet presAssocID="{151BDC62-5EA2-41AA-AA64-B84CA188BEF4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98B7E64-680C-4353-B76A-4C6C5793D1D4}" type="pres">
      <dgm:prSet presAssocID="{151BDC62-5EA2-41AA-AA64-B84CA188BEF4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66E26F8-DBF8-4638-8570-DA8DDEE0478E}" type="pres">
      <dgm:prSet presAssocID="{151BDC62-5EA2-41AA-AA64-B84CA188BEF4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A2C5720-B36F-4580-80F7-2222B4F41025}" type="presOf" srcId="{4B823551-B7BC-44F5-A57A-9B3B68B3BF4F}" destId="{F04FD4E3-2EF2-4A71-B29D-F651A35A7171}" srcOrd="0" destOrd="0" presId="urn:microsoft.com/office/officeart/2005/8/layout/matrix2"/>
    <dgm:cxn modelId="{118A9F33-9EA4-40DB-BED2-710E7274E314}" type="presOf" srcId="{3650B9F1-DEFE-4C57-9E9B-74A6339C11CB}" destId="{62B9B285-BF2C-4927-A982-BFF7313348A7}" srcOrd="0" destOrd="0" presId="urn:microsoft.com/office/officeart/2005/8/layout/matrix2"/>
    <dgm:cxn modelId="{5C57F23C-ECCD-49CC-A92D-5157C4FB9260}" srcId="{151BDC62-5EA2-41AA-AA64-B84CA188BEF4}" destId="{4B823551-B7BC-44F5-A57A-9B3B68B3BF4F}" srcOrd="0" destOrd="0" parTransId="{025AE3B7-D315-4E38-93D6-B91A54FCA449}" sibTransId="{22C383C4-153B-4DF4-9560-979C79274D42}"/>
    <dgm:cxn modelId="{770E5A4E-C405-44A0-A67C-D126448EB5D9}" type="presOf" srcId="{D0513B5B-7AA2-454F-AB33-4D01179CDE58}" destId="{298B7E64-680C-4353-B76A-4C6C5793D1D4}" srcOrd="0" destOrd="0" presId="urn:microsoft.com/office/officeart/2005/8/layout/matrix2"/>
    <dgm:cxn modelId="{588A918F-6DBE-4E0E-8BBB-D6FD213A24A5}" srcId="{151BDC62-5EA2-41AA-AA64-B84CA188BEF4}" destId="{526BDD71-A0DB-46F9-9E46-122826FE3D60}" srcOrd="3" destOrd="0" parTransId="{50DD235E-F3D5-43BA-8907-674589FBE083}" sibTransId="{EB4C3CE5-96E3-49C2-860A-2A463EC612E5}"/>
    <dgm:cxn modelId="{238553C6-315A-4E5B-8290-097BB55FD1F2}" type="presOf" srcId="{526BDD71-A0DB-46F9-9E46-122826FE3D60}" destId="{666E26F8-DBF8-4638-8570-DA8DDEE0478E}" srcOrd="0" destOrd="0" presId="urn:microsoft.com/office/officeart/2005/8/layout/matrix2"/>
    <dgm:cxn modelId="{4431B3D0-848B-4225-B39A-DED7F2144E92}" type="presOf" srcId="{151BDC62-5EA2-41AA-AA64-B84CA188BEF4}" destId="{78CF019F-BABF-40A8-92DC-9E1B0A22DBA2}" srcOrd="0" destOrd="0" presId="urn:microsoft.com/office/officeart/2005/8/layout/matrix2"/>
    <dgm:cxn modelId="{B58A54D3-12B9-4ABC-9CB5-111F18BF809C}" srcId="{151BDC62-5EA2-41AA-AA64-B84CA188BEF4}" destId="{3650B9F1-DEFE-4C57-9E9B-74A6339C11CB}" srcOrd="1" destOrd="0" parTransId="{BC378A59-417A-4D79-90C7-26E388E59FCE}" sibTransId="{202B6F5B-F32A-4C7B-B07E-61EC1CDD27C8}"/>
    <dgm:cxn modelId="{8A6060F7-D4E3-43BE-B0C6-687E9C0C5BE3}" srcId="{151BDC62-5EA2-41AA-AA64-B84CA188BEF4}" destId="{D0513B5B-7AA2-454F-AB33-4D01179CDE58}" srcOrd="2" destOrd="0" parTransId="{F8D6F888-2EFF-48ED-83F2-ED494F2C2491}" sibTransId="{75B3607F-8FCC-4F59-AA33-E19F99AAAA89}"/>
    <dgm:cxn modelId="{6DB5C2A2-88DF-4D9A-A39F-0935703C3F89}" type="presParOf" srcId="{78CF019F-BABF-40A8-92DC-9E1B0A22DBA2}" destId="{196C6310-FCD5-4AA1-833C-DB95DDC7A24B}" srcOrd="0" destOrd="0" presId="urn:microsoft.com/office/officeart/2005/8/layout/matrix2"/>
    <dgm:cxn modelId="{4F3285F2-D054-4803-BA6D-C147DFE66404}" type="presParOf" srcId="{78CF019F-BABF-40A8-92DC-9E1B0A22DBA2}" destId="{F04FD4E3-2EF2-4A71-B29D-F651A35A7171}" srcOrd="1" destOrd="0" presId="urn:microsoft.com/office/officeart/2005/8/layout/matrix2"/>
    <dgm:cxn modelId="{0F7006B7-EF29-41C8-B8EB-34E476204E04}" type="presParOf" srcId="{78CF019F-BABF-40A8-92DC-9E1B0A22DBA2}" destId="{62B9B285-BF2C-4927-A982-BFF7313348A7}" srcOrd="2" destOrd="0" presId="urn:microsoft.com/office/officeart/2005/8/layout/matrix2"/>
    <dgm:cxn modelId="{B8A77906-5E9F-48CF-9956-70642D710A9A}" type="presParOf" srcId="{78CF019F-BABF-40A8-92DC-9E1B0A22DBA2}" destId="{298B7E64-680C-4353-B76A-4C6C5793D1D4}" srcOrd="3" destOrd="0" presId="urn:microsoft.com/office/officeart/2005/8/layout/matrix2"/>
    <dgm:cxn modelId="{CED461C4-D2B5-417E-ACD3-1CC3CB140FB2}" type="presParOf" srcId="{78CF019F-BABF-40A8-92DC-9E1B0A22DBA2}" destId="{666E26F8-DBF8-4638-8570-DA8DDEE0478E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F7C8A9-315D-491D-B31D-554B0870D05A}">
      <dsp:nvSpPr>
        <dsp:cNvPr id="0" name=""/>
        <dsp:cNvSpPr/>
      </dsp:nvSpPr>
      <dsp:spPr>
        <a:xfrm>
          <a:off x="235953" y="611220"/>
          <a:ext cx="915248" cy="9152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20A201-1BBD-48AF-808C-E669D0CD92A1}">
      <dsp:nvSpPr>
        <dsp:cNvPr id="0" name=""/>
        <dsp:cNvSpPr/>
      </dsp:nvSpPr>
      <dsp:spPr>
        <a:xfrm>
          <a:off x="428155" y="803422"/>
          <a:ext cx="530843" cy="53084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4E0097-B0ED-4058-9014-12DC53CF1784}">
      <dsp:nvSpPr>
        <dsp:cNvPr id="0" name=""/>
        <dsp:cNvSpPr/>
      </dsp:nvSpPr>
      <dsp:spPr>
        <a:xfrm>
          <a:off x="1347326" y="611220"/>
          <a:ext cx="2157370" cy="915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Due to changing consumer tastes.</a:t>
          </a:r>
          <a:endParaRPr lang="en-US" sz="1700" kern="1200" dirty="0"/>
        </a:p>
      </dsp:txBody>
      <dsp:txXfrm>
        <a:off x="1347326" y="611220"/>
        <a:ext cx="2157370" cy="915248"/>
      </dsp:txXfrm>
    </dsp:sp>
    <dsp:sp modelId="{F377A02D-63F0-4990-B0CF-8A034B757A0D}">
      <dsp:nvSpPr>
        <dsp:cNvPr id="0" name=""/>
        <dsp:cNvSpPr/>
      </dsp:nvSpPr>
      <dsp:spPr>
        <a:xfrm>
          <a:off x="3880603" y="611220"/>
          <a:ext cx="915248" cy="91524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41C091-A98D-4F39-9F10-D646BFE5F279}">
      <dsp:nvSpPr>
        <dsp:cNvPr id="0" name=""/>
        <dsp:cNvSpPr/>
      </dsp:nvSpPr>
      <dsp:spPr>
        <a:xfrm>
          <a:off x="4072805" y="803422"/>
          <a:ext cx="530843" cy="53084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85E83D-8271-49E8-8DCD-7CEB3FCBBF4C}">
      <dsp:nvSpPr>
        <dsp:cNvPr id="0" name=""/>
        <dsp:cNvSpPr/>
      </dsp:nvSpPr>
      <dsp:spPr>
        <a:xfrm>
          <a:off x="4991975" y="611220"/>
          <a:ext cx="2157370" cy="915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New innovations and inventions.</a:t>
          </a:r>
          <a:endParaRPr lang="en-US" sz="1700" kern="1200"/>
        </a:p>
      </dsp:txBody>
      <dsp:txXfrm>
        <a:off x="4991975" y="611220"/>
        <a:ext cx="2157370" cy="915248"/>
      </dsp:txXfrm>
    </dsp:sp>
    <dsp:sp modelId="{78139651-E113-44FB-8D81-45F1B9DAC1CA}">
      <dsp:nvSpPr>
        <dsp:cNvPr id="0" name=""/>
        <dsp:cNvSpPr/>
      </dsp:nvSpPr>
      <dsp:spPr>
        <a:xfrm>
          <a:off x="7525252" y="611220"/>
          <a:ext cx="915248" cy="91524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F0B997-46AF-4038-AD48-8F260237A0E6}">
      <dsp:nvSpPr>
        <dsp:cNvPr id="0" name=""/>
        <dsp:cNvSpPr/>
      </dsp:nvSpPr>
      <dsp:spPr>
        <a:xfrm>
          <a:off x="7717454" y="803422"/>
          <a:ext cx="530843" cy="53084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DD0491-76D3-4F14-810D-E55BAA00212F}">
      <dsp:nvSpPr>
        <dsp:cNvPr id="0" name=""/>
        <dsp:cNvSpPr/>
      </dsp:nvSpPr>
      <dsp:spPr>
        <a:xfrm>
          <a:off x="8636625" y="611220"/>
          <a:ext cx="2157370" cy="915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At some stage it will be withdrawn or sold to some other business.</a:t>
          </a:r>
          <a:endParaRPr lang="en-US" sz="1700" kern="1200"/>
        </a:p>
      </dsp:txBody>
      <dsp:txXfrm>
        <a:off x="8636625" y="611220"/>
        <a:ext cx="2157370" cy="915248"/>
      </dsp:txXfrm>
    </dsp:sp>
    <dsp:sp modelId="{08578A97-DC22-4BCB-9784-8D92680F793B}">
      <dsp:nvSpPr>
        <dsp:cNvPr id="0" name=""/>
        <dsp:cNvSpPr/>
      </dsp:nvSpPr>
      <dsp:spPr>
        <a:xfrm>
          <a:off x="235953" y="2151769"/>
          <a:ext cx="915248" cy="91524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72C72C-383F-44C0-9029-DFC6DF487F4C}">
      <dsp:nvSpPr>
        <dsp:cNvPr id="0" name=""/>
        <dsp:cNvSpPr/>
      </dsp:nvSpPr>
      <dsp:spPr>
        <a:xfrm>
          <a:off x="428155" y="2343971"/>
          <a:ext cx="530843" cy="53084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932266-719D-40B1-89D7-5C6CF4767DA7}">
      <dsp:nvSpPr>
        <dsp:cNvPr id="0" name=""/>
        <dsp:cNvSpPr/>
      </dsp:nvSpPr>
      <dsp:spPr>
        <a:xfrm>
          <a:off x="1347326" y="2151769"/>
          <a:ext cx="2157370" cy="915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For majority of the products sales will eventually decline</a:t>
          </a:r>
          <a:endParaRPr lang="en-US" sz="1700" kern="1200"/>
        </a:p>
      </dsp:txBody>
      <dsp:txXfrm>
        <a:off x="1347326" y="2151769"/>
        <a:ext cx="2157370" cy="915248"/>
      </dsp:txXfrm>
    </dsp:sp>
    <dsp:sp modelId="{7EF497C0-DDDB-4C72-99BF-96580E62E334}">
      <dsp:nvSpPr>
        <dsp:cNvPr id="0" name=""/>
        <dsp:cNvSpPr/>
      </dsp:nvSpPr>
      <dsp:spPr>
        <a:xfrm>
          <a:off x="3880603" y="2151769"/>
          <a:ext cx="915248" cy="91524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D35A8E-304C-486B-8303-93C8AEE4A146}">
      <dsp:nvSpPr>
        <dsp:cNvPr id="0" name=""/>
        <dsp:cNvSpPr/>
      </dsp:nvSpPr>
      <dsp:spPr>
        <a:xfrm>
          <a:off x="4072805" y="2343971"/>
          <a:ext cx="530843" cy="53084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8F2BF2-7E6F-4368-9F77-0FB129358814}">
      <dsp:nvSpPr>
        <dsp:cNvPr id="0" name=""/>
        <dsp:cNvSpPr/>
      </dsp:nvSpPr>
      <dsp:spPr>
        <a:xfrm>
          <a:off x="4991975" y="2151769"/>
          <a:ext cx="2157370" cy="915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For majority of the products sales will eventually decline</a:t>
          </a:r>
        </a:p>
      </dsp:txBody>
      <dsp:txXfrm>
        <a:off x="4991975" y="2151769"/>
        <a:ext cx="2157370" cy="9152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6C6310-FCD5-4AA1-833C-DB95DDC7A24B}">
      <dsp:nvSpPr>
        <dsp:cNvPr id="0" name=""/>
        <dsp:cNvSpPr/>
      </dsp:nvSpPr>
      <dsp:spPr>
        <a:xfrm>
          <a:off x="3326362" y="0"/>
          <a:ext cx="4376892" cy="4376892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FD4E3-2EF2-4A71-B29D-F651A35A7171}">
      <dsp:nvSpPr>
        <dsp:cNvPr id="0" name=""/>
        <dsp:cNvSpPr/>
      </dsp:nvSpPr>
      <dsp:spPr>
        <a:xfrm>
          <a:off x="3610859" y="284497"/>
          <a:ext cx="1750756" cy="1750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Stars </a:t>
          </a:r>
        </a:p>
      </dsp:txBody>
      <dsp:txXfrm>
        <a:off x="3696324" y="369962"/>
        <a:ext cx="1579826" cy="1579826"/>
      </dsp:txXfrm>
    </dsp:sp>
    <dsp:sp modelId="{62B9B285-BF2C-4927-A982-BFF7313348A7}">
      <dsp:nvSpPr>
        <dsp:cNvPr id="0" name=""/>
        <dsp:cNvSpPr/>
      </dsp:nvSpPr>
      <dsp:spPr>
        <a:xfrm>
          <a:off x="5667999" y="284497"/>
          <a:ext cx="1750756" cy="1750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Question marks </a:t>
          </a:r>
        </a:p>
      </dsp:txBody>
      <dsp:txXfrm>
        <a:off x="5753464" y="369962"/>
        <a:ext cx="1579826" cy="1579826"/>
      </dsp:txXfrm>
    </dsp:sp>
    <dsp:sp modelId="{298B7E64-680C-4353-B76A-4C6C5793D1D4}">
      <dsp:nvSpPr>
        <dsp:cNvPr id="0" name=""/>
        <dsp:cNvSpPr/>
      </dsp:nvSpPr>
      <dsp:spPr>
        <a:xfrm>
          <a:off x="3610859" y="2341637"/>
          <a:ext cx="1750756" cy="1750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Cash cows</a:t>
          </a:r>
        </a:p>
      </dsp:txBody>
      <dsp:txXfrm>
        <a:off x="3696324" y="2427102"/>
        <a:ext cx="1579826" cy="1579826"/>
      </dsp:txXfrm>
    </dsp:sp>
    <dsp:sp modelId="{666E26F8-DBF8-4638-8570-DA8DDEE0478E}">
      <dsp:nvSpPr>
        <dsp:cNvPr id="0" name=""/>
        <dsp:cNvSpPr/>
      </dsp:nvSpPr>
      <dsp:spPr>
        <a:xfrm>
          <a:off x="5667999" y="2341637"/>
          <a:ext cx="1750756" cy="1750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Dogs </a:t>
          </a:r>
        </a:p>
      </dsp:txBody>
      <dsp:txXfrm>
        <a:off x="5753464" y="2427102"/>
        <a:ext cx="1579826" cy="15798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A2639-8D2B-49BF-ABFB-54309FBFF0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Marketing strategy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FADFF4-FF7C-41A4-815D-4555F2B1CE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3169349"/>
            <a:ext cx="10993546" cy="3133796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bg1"/>
                </a:solidFill>
              </a:rPr>
              <a:t>The product life cycle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bg1"/>
                </a:solidFill>
              </a:rPr>
              <a:t>Extension strategies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bg1"/>
                </a:solidFill>
              </a:rPr>
              <a:t>Boston matrix and the product portfolio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bg1"/>
                </a:solidFill>
              </a:rPr>
              <a:t>Marketing strategies for different types of marketing strategies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bg1"/>
                </a:solidFill>
              </a:rPr>
              <a:t>Consumer behaviour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128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70130DC-F780-43D2-B26A-92EACD789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4E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0D8B1E6-9443-4F89-83F3-5323C12D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41653"/>
            <a:ext cx="11029616" cy="1095560"/>
          </a:xfrm>
        </p:spPr>
        <p:txBody>
          <a:bodyPr anchor="t">
            <a:normAutofit/>
          </a:bodyPr>
          <a:lstStyle/>
          <a:p>
            <a:pPr algn="ctr"/>
            <a:r>
              <a:rPr lang="en-GB" dirty="0">
                <a:solidFill>
                  <a:schemeClr val="accent2"/>
                </a:solidFill>
              </a:rPr>
              <a:t>Boston matrix</a:t>
            </a:r>
            <a:br>
              <a:rPr lang="en-GB" dirty="0">
                <a:solidFill>
                  <a:schemeClr val="accent2"/>
                </a:solidFill>
              </a:rPr>
            </a:br>
            <a:r>
              <a:rPr lang="en-GB" dirty="0">
                <a:solidFill>
                  <a:schemeClr val="accent2"/>
                </a:solidFill>
              </a:rPr>
              <a:t>product portfolio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7676E0E-5B44-4166-8EDD-CFDBAC622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57201"/>
            <a:ext cx="11298933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50903131-772A-43EA-924D-BDF9B09EBD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426540"/>
              </p:ext>
            </p:extLst>
          </p:nvPr>
        </p:nvGraphicFramePr>
        <p:xfrm>
          <a:off x="581025" y="1482571"/>
          <a:ext cx="11029616" cy="4376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96578F45-3A75-4343-8506-DF26DAC7F516}"/>
              </a:ext>
            </a:extLst>
          </p:cNvPr>
          <p:cNvGrpSpPr/>
          <p:nvPr/>
        </p:nvGrpSpPr>
        <p:grpSpPr>
          <a:xfrm>
            <a:off x="2277797" y="2578131"/>
            <a:ext cx="5404446" cy="4015437"/>
            <a:chOff x="2956676" y="3293393"/>
            <a:chExt cx="3843309" cy="328088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79E13A1-B83C-4098-A6D2-23D002FCEAF4}"/>
                </a:ext>
              </a:extLst>
            </p:cNvPr>
            <p:cNvSpPr txBox="1"/>
            <p:nvPr/>
          </p:nvSpPr>
          <p:spPr>
            <a:xfrm>
              <a:off x="5245245" y="6046185"/>
              <a:ext cx="1038148" cy="5280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Relative </a:t>
              </a:r>
            </a:p>
            <a:p>
              <a:r>
                <a:rPr lang="en-GB" dirty="0"/>
                <a:t>market share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6FD80FB-8871-41BD-8A3E-5E3610EF4D4F}"/>
                </a:ext>
              </a:extLst>
            </p:cNvPr>
            <p:cNvSpPr txBox="1"/>
            <p:nvPr/>
          </p:nvSpPr>
          <p:spPr>
            <a:xfrm>
              <a:off x="2956676" y="4028084"/>
              <a:ext cx="17489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Market growth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2EF5190-0BE1-4E98-9453-7AA9A5995E58}"/>
                </a:ext>
              </a:extLst>
            </p:cNvPr>
            <p:cNvSpPr txBox="1"/>
            <p:nvPr/>
          </p:nvSpPr>
          <p:spPr>
            <a:xfrm>
              <a:off x="3715305" y="3293393"/>
              <a:ext cx="8744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High 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53636E7-80B4-4506-8BC9-CE17F36EDC78}"/>
                </a:ext>
              </a:extLst>
            </p:cNvPr>
            <p:cNvSpPr txBox="1"/>
            <p:nvPr/>
          </p:nvSpPr>
          <p:spPr>
            <a:xfrm>
              <a:off x="4620212" y="5749476"/>
              <a:ext cx="8744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High 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8F20767-0AF6-425E-8CBB-14D9C151D168}"/>
                </a:ext>
              </a:extLst>
            </p:cNvPr>
            <p:cNvSpPr txBox="1"/>
            <p:nvPr/>
          </p:nvSpPr>
          <p:spPr>
            <a:xfrm>
              <a:off x="3710866" y="4847570"/>
              <a:ext cx="7013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Low 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8815F01-4FD7-4895-AF43-685B069D587C}"/>
                </a:ext>
              </a:extLst>
            </p:cNvPr>
            <p:cNvSpPr txBox="1"/>
            <p:nvPr/>
          </p:nvSpPr>
          <p:spPr>
            <a:xfrm>
              <a:off x="6098649" y="5749475"/>
              <a:ext cx="7013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Low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88215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81FE2-1828-41F7-92CA-0BB5FE01C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stars, Question marks, cash cows and dogs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96C1A-7EF9-488D-A90D-F48C9E57C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High market share and high market growth – stars </a:t>
            </a:r>
            <a:r>
              <a:rPr lang="en-GB" sz="2400" dirty="0">
                <a:solidFill>
                  <a:srgbClr val="C00000"/>
                </a:solidFill>
              </a:rPr>
              <a:t>(net cash flow is  likely to be zero)</a:t>
            </a:r>
          </a:p>
          <a:p>
            <a:r>
              <a:rPr lang="en-GB" sz="2400" dirty="0"/>
              <a:t>High market share and low market growth – cash cows </a:t>
            </a:r>
            <a:r>
              <a:rPr lang="en-GB" sz="2400" dirty="0">
                <a:solidFill>
                  <a:srgbClr val="00B050"/>
                </a:solidFill>
              </a:rPr>
              <a:t>(net cash flow is positive and is very high)</a:t>
            </a:r>
          </a:p>
          <a:p>
            <a:r>
              <a:rPr lang="en-GB" sz="2400" dirty="0"/>
              <a:t>Low market share and high market growth – question marks </a:t>
            </a:r>
            <a:r>
              <a:rPr lang="en-GB" sz="2400" dirty="0">
                <a:solidFill>
                  <a:srgbClr val="C00000"/>
                </a:solidFill>
              </a:rPr>
              <a:t>(net cash flow is  likely to be zero or negative)</a:t>
            </a:r>
          </a:p>
          <a:p>
            <a:r>
              <a:rPr lang="en-GB" sz="2400" dirty="0"/>
              <a:t>Low market share and low market growth – dogs </a:t>
            </a:r>
            <a:r>
              <a:rPr lang="en-GB" sz="2400" dirty="0">
                <a:solidFill>
                  <a:srgbClr val="FFC000"/>
                </a:solidFill>
              </a:rPr>
              <a:t>(net cash flow is positive but low)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549843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15E7C-33C3-4352-B7D2-83EE69668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Product portfolio – collection of products which a business is currently marketing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4EEF6-5626-40DB-8057-1B2FA2349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979721"/>
            <a:ext cx="11029615" cy="4598632"/>
          </a:xfrm>
        </p:spPr>
        <p:txBody>
          <a:bodyPr>
            <a:normAutofit/>
          </a:bodyPr>
          <a:lstStyle/>
          <a:p>
            <a:r>
              <a:rPr lang="en-GB" sz="2400" dirty="0"/>
              <a:t>Businesses do not want a lot of dogs in their product portfolio.</a:t>
            </a:r>
          </a:p>
          <a:p>
            <a:r>
              <a:rPr lang="en-GB" sz="2400" dirty="0"/>
              <a:t>They also want to avoid having too many stars and question marks.</a:t>
            </a:r>
          </a:p>
          <a:p>
            <a:r>
              <a:rPr lang="en-GB" sz="2400" dirty="0"/>
              <a:t>Cash cows are popular choice as they bring in strong cash flows.</a:t>
            </a:r>
          </a:p>
          <a:p>
            <a:r>
              <a:rPr lang="en-GB" sz="2400" dirty="0"/>
              <a:t>Products in the early stages of their product life cycles i.e. stars and question marks require investment in promotion. </a:t>
            </a:r>
          </a:p>
          <a:p>
            <a:r>
              <a:rPr lang="en-GB" sz="2400" dirty="0"/>
              <a:t>The development cost of cash cows might have been already recovered.</a:t>
            </a:r>
          </a:p>
          <a:p>
            <a:r>
              <a:rPr lang="en-GB" sz="2400" dirty="0"/>
              <a:t>Stars need to be built, cash cows can be milked or holding products, for question marks, businesses can harvest them or divest them and as for dogs can be withdrawn.</a:t>
            </a:r>
          </a:p>
        </p:txBody>
      </p:sp>
    </p:spTree>
    <p:extLst>
      <p:ext uri="{BB962C8B-B14F-4D97-AF65-F5344CB8AC3E}">
        <p14:creationId xmlns:p14="http://schemas.microsoft.com/office/powerpoint/2010/main" val="42875144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DE9BC-32E7-429E-9A64-A7B99A368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Marketing strategies – product, place, price and promotion – the marketing mix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A7929-35FE-43D4-A755-7CF861969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029575"/>
            <a:ext cx="11029615" cy="4424490"/>
          </a:xfrm>
        </p:spPr>
        <p:txBody>
          <a:bodyPr>
            <a:normAutofit/>
          </a:bodyPr>
          <a:lstStyle/>
          <a:p>
            <a:r>
              <a:rPr lang="en-GB" dirty="0"/>
              <a:t>A marketing strategy is a set of plans that aim to achieve a specific marketing objective.</a:t>
            </a:r>
          </a:p>
          <a:p>
            <a:r>
              <a:rPr lang="en-GB" dirty="0"/>
              <a:t>Mass market products use a range of distribution channels.</a:t>
            </a:r>
          </a:p>
          <a:p>
            <a:r>
              <a:rPr lang="en-GB" dirty="0"/>
              <a:t>If a business does not differentiate then it will have to rely on other marketing mix elements.</a:t>
            </a:r>
          </a:p>
          <a:p>
            <a:r>
              <a:rPr lang="en-GB" dirty="0"/>
              <a:t>The internet has allowed small businesses and other independents to access the mass market.</a:t>
            </a:r>
          </a:p>
          <a:p>
            <a:r>
              <a:rPr lang="en-GB" dirty="0"/>
              <a:t>Some businesses pay the supermarkets to place their products at eye level.</a:t>
            </a:r>
          </a:p>
          <a:p>
            <a:r>
              <a:rPr lang="en-GB" dirty="0"/>
              <a:t>In absent of price competition, firms look for non-price competition such as the advertising and promotion.</a:t>
            </a:r>
          </a:p>
          <a:p>
            <a:r>
              <a:rPr lang="en-GB" dirty="0"/>
              <a:t>Niche market products target specific needs and are hard to compete with via mass market firms.</a:t>
            </a:r>
          </a:p>
          <a:p>
            <a:r>
              <a:rPr lang="en-GB" dirty="0"/>
              <a:t>Niche market selling can allow more flexible pricing for business.</a:t>
            </a:r>
          </a:p>
          <a:p>
            <a:r>
              <a:rPr lang="en-GB" dirty="0"/>
              <a:t>Niche market advertising is more targeted for example: a golf club ad in a sports channel or yachts having magazines with ads in them.</a:t>
            </a:r>
          </a:p>
          <a:p>
            <a:r>
              <a:rPr lang="en-GB" dirty="0"/>
              <a:t>Niche distribution is much more exclusive, private and selective.</a:t>
            </a:r>
          </a:p>
        </p:txBody>
      </p:sp>
    </p:spTree>
    <p:extLst>
      <p:ext uri="{BB962C8B-B14F-4D97-AF65-F5344CB8AC3E}">
        <p14:creationId xmlns:p14="http://schemas.microsoft.com/office/powerpoint/2010/main" val="739028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98E86-5A40-4E6D-89BA-0872A9191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Jcb provides materials to be used in the construction industry – b2b and b2c markets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07383-F3E6-41C6-B03B-6BD42655D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Marketing strategies discussed earlier where for B2C and marketing strategies for B2B are different and consist of two things:</a:t>
            </a:r>
          </a:p>
          <a:p>
            <a:r>
              <a:rPr lang="en-GB" b="1" dirty="0"/>
              <a:t>Outbound marketing strategies </a:t>
            </a:r>
          </a:p>
          <a:p>
            <a:r>
              <a:rPr lang="en-GB" b="1" dirty="0"/>
              <a:t>Inbound marketing strategies</a:t>
            </a:r>
          </a:p>
          <a:p>
            <a:r>
              <a:rPr lang="en-GB" b="1" dirty="0"/>
              <a:t>Inbound is more targeted and personalised such as online ads and outbound is directly selling or advertising where customers may find it intrusive.</a:t>
            </a:r>
          </a:p>
          <a:p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022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7126C-541F-48A4-BC0C-D96BF574F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Developing customer loyalty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42BE5-07FB-4D40-907E-82E206929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Communication</a:t>
            </a:r>
          </a:p>
          <a:p>
            <a:r>
              <a:rPr lang="en-GB" dirty="0"/>
              <a:t>Customer service</a:t>
            </a:r>
          </a:p>
          <a:p>
            <a:r>
              <a:rPr lang="en-GB" dirty="0"/>
              <a:t>Customer incentives</a:t>
            </a:r>
          </a:p>
          <a:p>
            <a:r>
              <a:rPr lang="en-GB" dirty="0"/>
              <a:t>Personalisation</a:t>
            </a:r>
          </a:p>
          <a:p>
            <a:r>
              <a:rPr lang="en-GB" dirty="0"/>
              <a:t>Preferential treatment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2747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B1EBE-3D09-42C8-980F-5FAE50573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Stages of the product life cycle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149BE-8B20-4A07-9907-58D0D0086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Development </a:t>
            </a:r>
          </a:p>
          <a:p>
            <a:r>
              <a:rPr lang="en-GB" dirty="0"/>
              <a:t>Introduction</a:t>
            </a:r>
          </a:p>
          <a:p>
            <a:r>
              <a:rPr lang="en-GB" dirty="0"/>
              <a:t>Growth </a:t>
            </a:r>
          </a:p>
          <a:p>
            <a:r>
              <a:rPr lang="en-GB" dirty="0"/>
              <a:t>Maturity and saturation</a:t>
            </a:r>
          </a:p>
          <a:p>
            <a:r>
              <a:rPr lang="en-GB" dirty="0"/>
              <a:t>Decline </a:t>
            </a:r>
          </a:p>
        </p:txBody>
      </p:sp>
    </p:spTree>
    <p:extLst>
      <p:ext uri="{BB962C8B-B14F-4D97-AF65-F5344CB8AC3E}">
        <p14:creationId xmlns:p14="http://schemas.microsoft.com/office/powerpoint/2010/main" val="6108173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34373-3679-46C0-9A31-EE4B93B59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Illustration of the product life cycle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CE14329-3F21-4788-B887-680F65DD9A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5693"/>
          <a:stretch/>
        </p:blipFill>
        <p:spPr>
          <a:xfrm>
            <a:off x="2071726" y="2154592"/>
            <a:ext cx="8048548" cy="3598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133796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F7B5E-2A42-45F3-B160-F1D76F340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development stage of the product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40BA04-147D-4459-876D-C957B8955B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happens?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C7B3EE-3D72-4CCC-A974-A0BD65E441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Product  is researched, designed.</a:t>
            </a:r>
          </a:p>
          <a:p>
            <a:r>
              <a:rPr lang="en-GB" dirty="0"/>
              <a:t>Suitable ideas are investigated and if the ideas seem worth it then a prototype may be developed.</a:t>
            </a:r>
          </a:p>
          <a:p>
            <a:r>
              <a:rPr lang="en-GB" dirty="0"/>
              <a:t>A large number of number of products never progress beyond this state and fail.</a:t>
            </a:r>
          </a:p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00D0260-B657-4D03-BD76-D3DFA918B6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What is the cost?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779F148-FBA7-4C75-9FFD-D512166B9D2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The business will spend on the development of the product.</a:t>
            </a:r>
          </a:p>
          <a:p>
            <a:r>
              <a:rPr lang="en-GB" dirty="0"/>
              <a:t>Research and development is costly.</a:t>
            </a:r>
          </a:p>
          <a:p>
            <a:r>
              <a:rPr lang="en-GB" dirty="0"/>
              <a:t>As there will be no sales at this stage.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46234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8B4D5-51B3-465B-B020-66336A897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introduction stage of the product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00BEA7-57D6-42B9-B1F9-A689CBF01E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Product is launched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4CF755-D833-4624-9A22-267F50294D6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As the product is new to the market, then sales are initially low.</a:t>
            </a:r>
          </a:p>
          <a:p>
            <a:r>
              <a:rPr lang="en-GB" dirty="0"/>
              <a:t>Sales are also slow.</a:t>
            </a:r>
          </a:p>
          <a:p>
            <a:r>
              <a:rPr lang="en-GB" dirty="0"/>
              <a:t>The length of this stage will vary depending on the product.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C7A8117-7A76-485F-A1E3-2739524F88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Costs are incurred when the product is launched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6F0C64-7832-4242-9BA3-2DB1C171D30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May be necessary to build a production line.</a:t>
            </a:r>
          </a:p>
          <a:p>
            <a:r>
              <a:rPr lang="en-GB" dirty="0"/>
              <a:t>Distribution costs</a:t>
            </a:r>
          </a:p>
          <a:p>
            <a:r>
              <a:rPr lang="en-GB" dirty="0"/>
              <a:t>Promotion costs</a:t>
            </a:r>
          </a:p>
          <a:p>
            <a:r>
              <a:rPr lang="en-GB" dirty="0"/>
              <a:t>Production costs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80814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1FE01-4521-4F26-A940-047BEA322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growth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ECBF71-3407-44B4-A0F0-8C0F513BAE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Product established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99E5AB-B6D2-429B-B988-F93A6A8A3F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Sales may begin to rapidly.</a:t>
            </a:r>
          </a:p>
          <a:p>
            <a:r>
              <a:rPr lang="en-GB" dirty="0"/>
              <a:t>As product gains popularity, more customers will buy the product.</a:t>
            </a:r>
          </a:p>
          <a:p>
            <a:r>
              <a:rPr lang="en-GB" dirty="0"/>
              <a:t>The demand increases.</a:t>
            </a:r>
          </a:p>
          <a:p>
            <a:r>
              <a:rPr lang="en-GB" dirty="0"/>
              <a:t>Repeat purchases also occur.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F7F7E63-56D9-47FD-8AED-552FA62792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Sales revenue increased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DFEA30-C5FA-4C9C-B655-7C12E7FD89F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This will increase sales revenue.</a:t>
            </a:r>
          </a:p>
          <a:p>
            <a:r>
              <a:rPr lang="en-GB" dirty="0"/>
              <a:t>As more demand causes the production to increase, the unit cost will lower.</a:t>
            </a:r>
          </a:p>
          <a:p>
            <a:r>
              <a:rPr lang="en-GB" dirty="0"/>
              <a:t>The product then becomes profitable.</a:t>
            </a:r>
          </a:p>
          <a:p>
            <a:r>
              <a:rPr lang="en-GB" b="1" dirty="0"/>
              <a:t>If it is new product that is growing rapidly, competitors may come up with similar products.</a:t>
            </a:r>
          </a:p>
          <a:p>
            <a:r>
              <a:rPr lang="en-GB" b="1" dirty="0"/>
              <a:t>Businesses may need to change their prices and promotions strategy.</a:t>
            </a:r>
          </a:p>
        </p:txBody>
      </p:sp>
    </p:spTree>
    <p:extLst>
      <p:ext uri="{BB962C8B-B14F-4D97-AF65-F5344CB8AC3E}">
        <p14:creationId xmlns:p14="http://schemas.microsoft.com/office/powerpoint/2010/main" val="4275893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B7E52-6DAD-4372-AC1A-317785CB6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maturity and saturation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C26E45-D3C5-4478-A11E-97C9F29FE3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Growth sales will level off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391F0D-096E-49DC-A645-EF16103569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The product has been established with a good </a:t>
            </a:r>
            <a:r>
              <a:rPr lang="en-GB" b="1" dirty="0"/>
              <a:t>market share </a:t>
            </a:r>
            <a:r>
              <a:rPr lang="en-GB" dirty="0"/>
              <a:t>in the market.</a:t>
            </a:r>
          </a:p>
          <a:p>
            <a:r>
              <a:rPr lang="en-GB" dirty="0"/>
              <a:t>The market is penetrated by the product at this stage and it becomes </a:t>
            </a:r>
            <a:r>
              <a:rPr lang="en-GB" b="1" dirty="0"/>
              <a:t>saturated</a:t>
            </a:r>
            <a:r>
              <a:rPr lang="en-GB" dirty="0"/>
              <a:t>.</a:t>
            </a:r>
          </a:p>
          <a:p>
            <a:r>
              <a:rPr lang="en-GB" dirty="0"/>
              <a:t>More firms will enter the market, it will become </a:t>
            </a:r>
            <a:r>
              <a:rPr lang="en-GB" b="1" dirty="0"/>
              <a:t>saturated</a:t>
            </a:r>
            <a:r>
              <a:rPr lang="en-GB" dirty="0"/>
              <a:t>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6E4CE86-8215-4FC6-94E2-D5B23CDED0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Cash flow will be good but no growth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6001524-2104-499F-9BA7-077F5AD0EF3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Firms might need to move out of the market.</a:t>
            </a:r>
          </a:p>
          <a:p>
            <a:r>
              <a:rPr lang="en-GB" dirty="0"/>
              <a:t>Cash could be invested in extension strategies.</a:t>
            </a:r>
          </a:p>
          <a:p>
            <a:r>
              <a:rPr lang="en-GB" dirty="0"/>
              <a:t>The business could step into other markets.</a:t>
            </a:r>
          </a:p>
        </p:txBody>
      </p:sp>
    </p:spTree>
    <p:extLst>
      <p:ext uri="{BB962C8B-B14F-4D97-AF65-F5344CB8AC3E}">
        <p14:creationId xmlns:p14="http://schemas.microsoft.com/office/powerpoint/2010/main" val="2247266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5500322B-348A-447E-9EDE-F62BE0214B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47D7F2CD-61BA-44D4-9EFE-BDB6251B90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84446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1A4D29FE-82EE-4B13-9579-D7C4C6A570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84446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17">
            <a:extLst>
              <a:ext uri="{FF2B5EF4-FFF2-40B4-BE49-F238E27FC236}">
                <a16:creationId xmlns:a16="http://schemas.microsoft.com/office/drawing/2014/main" id="{BE572923-ACB2-4D27-B761-C743032DB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80889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19">
            <a:extLst>
              <a:ext uri="{FF2B5EF4-FFF2-40B4-BE49-F238E27FC236}">
                <a16:creationId xmlns:a16="http://schemas.microsoft.com/office/drawing/2014/main" id="{3FF3C7A1-4684-42A0-A44C-02A8481B8D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4757866"/>
            <a:ext cx="11309338" cy="16566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082E6A-8F8B-47D4-9CBA-50A7D7BA8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4845617"/>
            <a:ext cx="11029616" cy="1013800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EFF"/>
                </a:solidFill>
              </a:rPr>
              <a:t>decline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D6BF1E0D-6C80-4A1A-BD82-B69E270FD5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634050"/>
              </p:ext>
            </p:extLst>
          </p:nvPr>
        </p:nvGraphicFramePr>
        <p:xfrm>
          <a:off x="581025" y="728488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6745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FEDA5-5D95-4CAE-88D5-5548C1297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Extension strategies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7B6B59-880F-436B-8C7B-6008E18B9C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Product adjustments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05304E7-2718-44B8-AF4A-ADD719519F2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Updates made to the older version.</a:t>
            </a:r>
          </a:p>
          <a:p>
            <a:r>
              <a:rPr lang="en-GB" dirty="0"/>
              <a:t>Added value used to make them better.</a:t>
            </a:r>
          </a:p>
          <a:p>
            <a:r>
              <a:rPr lang="en-GB" dirty="0"/>
              <a:t>Extending the product range by adding varieties.</a:t>
            </a:r>
          </a:p>
          <a:p>
            <a:r>
              <a:rPr lang="en-GB" dirty="0"/>
              <a:t>Changing packaging to give the impression that the product has been modified.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8A867C4-4C33-4492-8278-1457F17CF2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Promotion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A51324F-5830-4D65-BA87-DC2C7B25A0E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Invest millions into advertising campaigns.</a:t>
            </a:r>
          </a:p>
          <a:p>
            <a:r>
              <a:rPr lang="en-GB" dirty="0"/>
              <a:t>Try to find new markets for their products.</a:t>
            </a:r>
          </a:p>
          <a:p>
            <a:r>
              <a:rPr lang="en-GB" dirty="0"/>
              <a:t>Go global with their products.</a:t>
            </a:r>
          </a:p>
          <a:p>
            <a:r>
              <a:rPr lang="en-GB" dirty="0"/>
              <a:t>Encourage more use for their product.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5B4D8A9-5428-4993-92BE-0CEDF36BEF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9065" y="4761203"/>
            <a:ext cx="2570825" cy="192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96510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148</TotalTime>
  <Words>949</Words>
  <Application>Microsoft Office PowerPoint</Application>
  <PresentationFormat>Widescreen</PresentationFormat>
  <Paragraphs>116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Gill Sans MT</vt:lpstr>
      <vt:lpstr>Wingdings</vt:lpstr>
      <vt:lpstr>Wingdings 2</vt:lpstr>
      <vt:lpstr>Dividend</vt:lpstr>
      <vt:lpstr>Marketing strategy</vt:lpstr>
      <vt:lpstr>Stages of the product life cycle </vt:lpstr>
      <vt:lpstr>Illustration of the product life cycle</vt:lpstr>
      <vt:lpstr>The development stage of the product </vt:lpstr>
      <vt:lpstr>The introduction stage of the product</vt:lpstr>
      <vt:lpstr>The growth </vt:lpstr>
      <vt:lpstr>The maturity and saturation</vt:lpstr>
      <vt:lpstr>decline</vt:lpstr>
      <vt:lpstr>Extension strategies </vt:lpstr>
      <vt:lpstr>Boston matrix product portfolio</vt:lpstr>
      <vt:lpstr>stars, Question marks, cash cows and dogs</vt:lpstr>
      <vt:lpstr>Product portfolio – collection of products which a business is currently marketing</vt:lpstr>
      <vt:lpstr>Marketing strategies – product, place, price and promotion – the marketing mix</vt:lpstr>
      <vt:lpstr>Jcb provides materials to be used in the construction industry – b2b and b2c markets</vt:lpstr>
      <vt:lpstr>Developing customer loyalty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Harry london</dc:creator>
  <cp:lastModifiedBy>Harry london</cp:lastModifiedBy>
  <cp:revision>13</cp:revision>
  <dcterms:created xsi:type="dcterms:W3CDTF">2021-05-04T01:12:02Z</dcterms:created>
  <dcterms:modified xsi:type="dcterms:W3CDTF">2021-05-04T16:48:04Z</dcterms:modified>
</cp:coreProperties>
</file>