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9745-D7FB-4B23-9D48-1C9D2E54EE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ADD956-EC3C-4F03-B9BD-088785E8C3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B885F7-CB09-411C-98AF-F1F458B3CA4F}"/>
              </a:ext>
            </a:extLst>
          </p:cNvPr>
          <p:cNvSpPr>
            <a:spLocks noGrp="1"/>
          </p:cNvSpPr>
          <p:nvPr>
            <p:ph type="dt" sz="half" idx="10"/>
          </p:nvPr>
        </p:nvSpPr>
        <p:spPr/>
        <p:txBody>
          <a:bodyPr/>
          <a:lstStyle/>
          <a:p>
            <a:fld id="{A7AD7931-CC2C-43FB-ABC0-E4D9EDF17A88}" type="datetimeFigureOut">
              <a:rPr lang="en-GB" smtClean="0"/>
              <a:t>03/05/2021</a:t>
            </a:fld>
            <a:endParaRPr lang="en-GB"/>
          </a:p>
        </p:txBody>
      </p:sp>
      <p:sp>
        <p:nvSpPr>
          <p:cNvPr id="5" name="Footer Placeholder 4">
            <a:extLst>
              <a:ext uri="{FF2B5EF4-FFF2-40B4-BE49-F238E27FC236}">
                <a16:creationId xmlns:a16="http://schemas.microsoft.com/office/drawing/2014/main" id="{0E791E85-BCF0-4E4B-A9A3-4C0A539B39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B84873-64A3-4A10-B4B9-AABEF2DC1C8E}"/>
              </a:ext>
            </a:extLst>
          </p:cNvPr>
          <p:cNvSpPr>
            <a:spLocks noGrp="1"/>
          </p:cNvSpPr>
          <p:nvPr>
            <p:ph type="sldNum" sz="quarter" idx="12"/>
          </p:nvPr>
        </p:nvSpPr>
        <p:spPr/>
        <p:txBody>
          <a:bodyPr/>
          <a:lstStyle/>
          <a:p>
            <a:fld id="{E468B6EB-28C9-4183-9B01-90BD825CD384}" type="slidenum">
              <a:rPr lang="en-GB" smtClean="0"/>
              <a:t>‹#›</a:t>
            </a:fld>
            <a:endParaRPr lang="en-GB"/>
          </a:p>
        </p:txBody>
      </p:sp>
    </p:spTree>
    <p:extLst>
      <p:ext uri="{BB962C8B-B14F-4D97-AF65-F5344CB8AC3E}">
        <p14:creationId xmlns:p14="http://schemas.microsoft.com/office/powerpoint/2010/main" val="84666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03FF4-1F33-49B8-B61D-0982AB85A9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099C92-7C20-4CD3-A3A2-3A9853156A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05533-F14A-4582-BA73-6086B30D3140}"/>
              </a:ext>
            </a:extLst>
          </p:cNvPr>
          <p:cNvSpPr>
            <a:spLocks noGrp="1"/>
          </p:cNvSpPr>
          <p:nvPr>
            <p:ph type="dt" sz="half" idx="10"/>
          </p:nvPr>
        </p:nvSpPr>
        <p:spPr/>
        <p:txBody>
          <a:bodyPr/>
          <a:lstStyle/>
          <a:p>
            <a:fld id="{A7AD7931-CC2C-43FB-ABC0-E4D9EDF17A88}" type="datetimeFigureOut">
              <a:rPr lang="en-GB" smtClean="0"/>
              <a:t>03/05/2021</a:t>
            </a:fld>
            <a:endParaRPr lang="en-GB"/>
          </a:p>
        </p:txBody>
      </p:sp>
      <p:sp>
        <p:nvSpPr>
          <p:cNvPr id="5" name="Footer Placeholder 4">
            <a:extLst>
              <a:ext uri="{FF2B5EF4-FFF2-40B4-BE49-F238E27FC236}">
                <a16:creationId xmlns:a16="http://schemas.microsoft.com/office/drawing/2014/main" id="{F83C3AA5-9F86-43A5-8002-712DEC23F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EB8B4C-4979-4D1E-8F74-3D4924DEB6A6}"/>
              </a:ext>
            </a:extLst>
          </p:cNvPr>
          <p:cNvSpPr>
            <a:spLocks noGrp="1"/>
          </p:cNvSpPr>
          <p:nvPr>
            <p:ph type="sldNum" sz="quarter" idx="12"/>
          </p:nvPr>
        </p:nvSpPr>
        <p:spPr/>
        <p:txBody>
          <a:bodyPr/>
          <a:lstStyle/>
          <a:p>
            <a:fld id="{E468B6EB-28C9-4183-9B01-90BD825CD384}" type="slidenum">
              <a:rPr lang="en-GB" smtClean="0"/>
              <a:t>‹#›</a:t>
            </a:fld>
            <a:endParaRPr lang="en-GB"/>
          </a:p>
        </p:txBody>
      </p:sp>
    </p:spTree>
    <p:extLst>
      <p:ext uri="{BB962C8B-B14F-4D97-AF65-F5344CB8AC3E}">
        <p14:creationId xmlns:p14="http://schemas.microsoft.com/office/powerpoint/2010/main" val="94124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4B2E6A-454B-4C16-B354-80CAD4DF20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3326B0-7F14-4532-B872-BB8EF06E11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23A648-2D7E-4A66-89E0-CD11040F2F51}"/>
              </a:ext>
            </a:extLst>
          </p:cNvPr>
          <p:cNvSpPr>
            <a:spLocks noGrp="1"/>
          </p:cNvSpPr>
          <p:nvPr>
            <p:ph type="dt" sz="half" idx="10"/>
          </p:nvPr>
        </p:nvSpPr>
        <p:spPr/>
        <p:txBody>
          <a:bodyPr/>
          <a:lstStyle/>
          <a:p>
            <a:fld id="{A7AD7931-CC2C-43FB-ABC0-E4D9EDF17A88}" type="datetimeFigureOut">
              <a:rPr lang="en-GB" smtClean="0"/>
              <a:t>03/05/2021</a:t>
            </a:fld>
            <a:endParaRPr lang="en-GB"/>
          </a:p>
        </p:txBody>
      </p:sp>
      <p:sp>
        <p:nvSpPr>
          <p:cNvPr id="5" name="Footer Placeholder 4">
            <a:extLst>
              <a:ext uri="{FF2B5EF4-FFF2-40B4-BE49-F238E27FC236}">
                <a16:creationId xmlns:a16="http://schemas.microsoft.com/office/drawing/2014/main" id="{A67CB21D-71EB-4F80-A7F2-0DFF29140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4EF0B4-856D-40EC-AF8B-7AB6504E1852}"/>
              </a:ext>
            </a:extLst>
          </p:cNvPr>
          <p:cNvSpPr>
            <a:spLocks noGrp="1"/>
          </p:cNvSpPr>
          <p:nvPr>
            <p:ph type="sldNum" sz="quarter" idx="12"/>
          </p:nvPr>
        </p:nvSpPr>
        <p:spPr/>
        <p:txBody>
          <a:bodyPr/>
          <a:lstStyle/>
          <a:p>
            <a:fld id="{E468B6EB-28C9-4183-9B01-90BD825CD384}" type="slidenum">
              <a:rPr lang="en-GB" smtClean="0"/>
              <a:t>‹#›</a:t>
            </a:fld>
            <a:endParaRPr lang="en-GB"/>
          </a:p>
        </p:txBody>
      </p:sp>
    </p:spTree>
    <p:extLst>
      <p:ext uri="{BB962C8B-B14F-4D97-AF65-F5344CB8AC3E}">
        <p14:creationId xmlns:p14="http://schemas.microsoft.com/office/powerpoint/2010/main" val="225132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71FB-9815-4093-9B59-FE7F77C37D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C03DA-1D49-4FEE-A846-FF4789ED8C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A582FB-A281-4D63-93C2-2FA9171E872E}"/>
              </a:ext>
            </a:extLst>
          </p:cNvPr>
          <p:cNvSpPr>
            <a:spLocks noGrp="1"/>
          </p:cNvSpPr>
          <p:nvPr>
            <p:ph type="dt" sz="half" idx="10"/>
          </p:nvPr>
        </p:nvSpPr>
        <p:spPr/>
        <p:txBody>
          <a:bodyPr/>
          <a:lstStyle/>
          <a:p>
            <a:fld id="{A7AD7931-CC2C-43FB-ABC0-E4D9EDF17A88}" type="datetimeFigureOut">
              <a:rPr lang="en-GB" smtClean="0"/>
              <a:t>03/05/2021</a:t>
            </a:fld>
            <a:endParaRPr lang="en-GB"/>
          </a:p>
        </p:txBody>
      </p:sp>
      <p:sp>
        <p:nvSpPr>
          <p:cNvPr id="5" name="Footer Placeholder 4">
            <a:extLst>
              <a:ext uri="{FF2B5EF4-FFF2-40B4-BE49-F238E27FC236}">
                <a16:creationId xmlns:a16="http://schemas.microsoft.com/office/drawing/2014/main" id="{47F74642-E677-4FF3-84F7-52F5ABAEDD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D7BFBB-448E-4C1A-8DBE-EF5643A93746}"/>
              </a:ext>
            </a:extLst>
          </p:cNvPr>
          <p:cNvSpPr>
            <a:spLocks noGrp="1"/>
          </p:cNvSpPr>
          <p:nvPr>
            <p:ph type="sldNum" sz="quarter" idx="12"/>
          </p:nvPr>
        </p:nvSpPr>
        <p:spPr/>
        <p:txBody>
          <a:bodyPr/>
          <a:lstStyle/>
          <a:p>
            <a:fld id="{E468B6EB-28C9-4183-9B01-90BD825CD384}" type="slidenum">
              <a:rPr lang="en-GB" smtClean="0"/>
              <a:t>‹#›</a:t>
            </a:fld>
            <a:endParaRPr lang="en-GB"/>
          </a:p>
        </p:txBody>
      </p:sp>
    </p:spTree>
    <p:extLst>
      <p:ext uri="{BB962C8B-B14F-4D97-AF65-F5344CB8AC3E}">
        <p14:creationId xmlns:p14="http://schemas.microsoft.com/office/powerpoint/2010/main" val="252437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1FCF-112A-4AA2-ABD8-85B5CA9AF4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2D8777-295D-4710-9ADF-A27EAA58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61DA44-BFF9-42D8-B36F-8AA5FD622954}"/>
              </a:ext>
            </a:extLst>
          </p:cNvPr>
          <p:cNvSpPr>
            <a:spLocks noGrp="1"/>
          </p:cNvSpPr>
          <p:nvPr>
            <p:ph type="dt" sz="half" idx="10"/>
          </p:nvPr>
        </p:nvSpPr>
        <p:spPr/>
        <p:txBody>
          <a:bodyPr/>
          <a:lstStyle/>
          <a:p>
            <a:fld id="{A7AD7931-CC2C-43FB-ABC0-E4D9EDF17A88}" type="datetimeFigureOut">
              <a:rPr lang="en-GB" smtClean="0"/>
              <a:t>03/05/2021</a:t>
            </a:fld>
            <a:endParaRPr lang="en-GB"/>
          </a:p>
        </p:txBody>
      </p:sp>
      <p:sp>
        <p:nvSpPr>
          <p:cNvPr id="5" name="Footer Placeholder 4">
            <a:extLst>
              <a:ext uri="{FF2B5EF4-FFF2-40B4-BE49-F238E27FC236}">
                <a16:creationId xmlns:a16="http://schemas.microsoft.com/office/drawing/2014/main" id="{64234A02-5379-405D-9D6F-EBB2C9EEA9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7BF43-F290-4A61-899A-B4DD3A5A6D82}"/>
              </a:ext>
            </a:extLst>
          </p:cNvPr>
          <p:cNvSpPr>
            <a:spLocks noGrp="1"/>
          </p:cNvSpPr>
          <p:nvPr>
            <p:ph type="sldNum" sz="quarter" idx="12"/>
          </p:nvPr>
        </p:nvSpPr>
        <p:spPr/>
        <p:txBody>
          <a:bodyPr/>
          <a:lstStyle/>
          <a:p>
            <a:fld id="{E468B6EB-28C9-4183-9B01-90BD825CD384}" type="slidenum">
              <a:rPr lang="en-GB" smtClean="0"/>
              <a:t>‹#›</a:t>
            </a:fld>
            <a:endParaRPr lang="en-GB"/>
          </a:p>
        </p:txBody>
      </p:sp>
    </p:spTree>
    <p:extLst>
      <p:ext uri="{BB962C8B-B14F-4D97-AF65-F5344CB8AC3E}">
        <p14:creationId xmlns:p14="http://schemas.microsoft.com/office/powerpoint/2010/main" val="3060231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A0A01-81CC-4D97-9EBC-FE20D3E3E2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CD243B-2F18-4DE3-ACFB-110E1EB2D0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F9CF02-519C-4ECE-B0D5-0233EF71F7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3C62B0-DAF9-49E9-AABA-99E9E357D602}"/>
              </a:ext>
            </a:extLst>
          </p:cNvPr>
          <p:cNvSpPr>
            <a:spLocks noGrp="1"/>
          </p:cNvSpPr>
          <p:nvPr>
            <p:ph type="dt" sz="half" idx="10"/>
          </p:nvPr>
        </p:nvSpPr>
        <p:spPr/>
        <p:txBody>
          <a:bodyPr/>
          <a:lstStyle/>
          <a:p>
            <a:fld id="{A7AD7931-CC2C-43FB-ABC0-E4D9EDF17A88}" type="datetimeFigureOut">
              <a:rPr lang="en-GB" smtClean="0"/>
              <a:t>03/05/2021</a:t>
            </a:fld>
            <a:endParaRPr lang="en-GB"/>
          </a:p>
        </p:txBody>
      </p:sp>
      <p:sp>
        <p:nvSpPr>
          <p:cNvPr id="6" name="Footer Placeholder 5">
            <a:extLst>
              <a:ext uri="{FF2B5EF4-FFF2-40B4-BE49-F238E27FC236}">
                <a16:creationId xmlns:a16="http://schemas.microsoft.com/office/drawing/2014/main" id="{3DBA1D53-4643-4052-A51D-864651F579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E496BD-0F4D-4E39-A9E8-660B1A70ED3E}"/>
              </a:ext>
            </a:extLst>
          </p:cNvPr>
          <p:cNvSpPr>
            <a:spLocks noGrp="1"/>
          </p:cNvSpPr>
          <p:nvPr>
            <p:ph type="sldNum" sz="quarter" idx="12"/>
          </p:nvPr>
        </p:nvSpPr>
        <p:spPr/>
        <p:txBody>
          <a:bodyPr/>
          <a:lstStyle/>
          <a:p>
            <a:fld id="{E468B6EB-28C9-4183-9B01-90BD825CD384}" type="slidenum">
              <a:rPr lang="en-GB" smtClean="0"/>
              <a:t>‹#›</a:t>
            </a:fld>
            <a:endParaRPr lang="en-GB"/>
          </a:p>
        </p:txBody>
      </p:sp>
    </p:spTree>
    <p:extLst>
      <p:ext uri="{BB962C8B-B14F-4D97-AF65-F5344CB8AC3E}">
        <p14:creationId xmlns:p14="http://schemas.microsoft.com/office/powerpoint/2010/main" val="6988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E5C2-CC3A-42D9-9ED9-18130668150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3B5C7B-9867-4A0C-B504-28E51CA4BF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01F9DF-E211-4D88-9F4E-391DF2032B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21128E-327E-4ADC-B8F8-0465950F3E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C8EB73-8724-4A18-880F-10069F0C4B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58D8F8-ACFB-4165-9CCC-9409ED38AB12}"/>
              </a:ext>
            </a:extLst>
          </p:cNvPr>
          <p:cNvSpPr>
            <a:spLocks noGrp="1"/>
          </p:cNvSpPr>
          <p:nvPr>
            <p:ph type="dt" sz="half" idx="10"/>
          </p:nvPr>
        </p:nvSpPr>
        <p:spPr/>
        <p:txBody>
          <a:bodyPr/>
          <a:lstStyle/>
          <a:p>
            <a:fld id="{A7AD7931-CC2C-43FB-ABC0-E4D9EDF17A88}" type="datetimeFigureOut">
              <a:rPr lang="en-GB" smtClean="0"/>
              <a:t>03/05/2021</a:t>
            </a:fld>
            <a:endParaRPr lang="en-GB"/>
          </a:p>
        </p:txBody>
      </p:sp>
      <p:sp>
        <p:nvSpPr>
          <p:cNvPr id="8" name="Footer Placeholder 7">
            <a:extLst>
              <a:ext uri="{FF2B5EF4-FFF2-40B4-BE49-F238E27FC236}">
                <a16:creationId xmlns:a16="http://schemas.microsoft.com/office/drawing/2014/main" id="{0FB47C0D-A853-4F8F-B8FF-D64AF3CCBA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B912595-96C4-409D-9A86-24DA324A1C20}"/>
              </a:ext>
            </a:extLst>
          </p:cNvPr>
          <p:cNvSpPr>
            <a:spLocks noGrp="1"/>
          </p:cNvSpPr>
          <p:nvPr>
            <p:ph type="sldNum" sz="quarter" idx="12"/>
          </p:nvPr>
        </p:nvSpPr>
        <p:spPr/>
        <p:txBody>
          <a:bodyPr/>
          <a:lstStyle/>
          <a:p>
            <a:fld id="{E468B6EB-28C9-4183-9B01-90BD825CD384}" type="slidenum">
              <a:rPr lang="en-GB" smtClean="0"/>
              <a:t>‹#›</a:t>
            </a:fld>
            <a:endParaRPr lang="en-GB"/>
          </a:p>
        </p:txBody>
      </p:sp>
    </p:spTree>
    <p:extLst>
      <p:ext uri="{BB962C8B-B14F-4D97-AF65-F5344CB8AC3E}">
        <p14:creationId xmlns:p14="http://schemas.microsoft.com/office/powerpoint/2010/main" val="318710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8355-0A7E-46A7-86CE-B751B44858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F760F8-038E-4D1B-B17E-179583323FE7}"/>
              </a:ext>
            </a:extLst>
          </p:cNvPr>
          <p:cNvSpPr>
            <a:spLocks noGrp="1"/>
          </p:cNvSpPr>
          <p:nvPr>
            <p:ph type="dt" sz="half" idx="10"/>
          </p:nvPr>
        </p:nvSpPr>
        <p:spPr/>
        <p:txBody>
          <a:bodyPr/>
          <a:lstStyle/>
          <a:p>
            <a:fld id="{A7AD7931-CC2C-43FB-ABC0-E4D9EDF17A88}" type="datetimeFigureOut">
              <a:rPr lang="en-GB" smtClean="0"/>
              <a:t>03/05/2021</a:t>
            </a:fld>
            <a:endParaRPr lang="en-GB"/>
          </a:p>
        </p:txBody>
      </p:sp>
      <p:sp>
        <p:nvSpPr>
          <p:cNvPr id="4" name="Footer Placeholder 3">
            <a:extLst>
              <a:ext uri="{FF2B5EF4-FFF2-40B4-BE49-F238E27FC236}">
                <a16:creationId xmlns:a16="http://schemas.microsoft.com/office/drawing/2014/main" id="{64C71D82-CB96-4489-86B3-F904A12425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FA36AE-FD19-4C10-A094-8D2A22E60418}"/>
              </a:ext>
            </a:extLst>
          </p:cNvPr>
          <p:cNvSpPr>
            <a:spLocks noGrp="1"/>
          </p:cNvSpPr>
          <p:nvPr>
            <p:ph type="sldNum" sz="quarter" idx="12"/>
          </p:nvPr>
        </p:nvSpPr>
        <p:spPr/>
        <p:txBody>
          <a:bodyPr/>
          <a:lstStyle/>
          <a:p>
            <a:fld id="{E468B6EB-28C9-4183-9B01-90BD825CD384}" type="slidenum">
              <a:rPr lang="en-GB" smtClean="0"/>
              <a:t>‹#›</a:t>
            </a:fld>
            <a:endParaRPr lang="en-GB"/>
          </a:p>
        </p:txBody>
      </p:sp>
    </p:spTree>
    <p:extLst>
      <p:ext uri="{BB962C8B-B14F-4D97-AF65-F5344CB8AC3E}">
        <p14:creationId xmlns:p14="http://schemas.microsoft.com/office/powerpoint/2010/main" val="295253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C19F62-6717-462C-A23B-5C290EC0CF48}"/>
              </a:ext>
            </a:extLst>
          </p:cNvPr>
          <p:cNvSpPr>
            <a:spLocks noGrp="1"/>
          </p:cNvSpPr>
          <p:nvPr>
            <p:ph type="dt" sz="half" idx="10"/>
          </p:nvPr>
        </p:nvSpPr>
        <p:spPr/>
        <p:txBody>
          <a:bodyPr/>
          <a:lstStyle/>
          <a:p>
            <a:fld id="{A7AD7931-CC2C-43FB-ABC0-E4D9EDF17A88}" type="datetimeFigureOut">
              <a:rPr lang="en-GB" smtClean="0"/>
              <a:t>03/05/2021</a:t>
            </a:fld>
            <a:endParaRPr lang="en-GB"/>
          </a:p>
        </p:txBody>
      </p:sp>
      <p:sp>
        <p:nvSpPr>
          <p:cNvPr id="3" name="Footer Placeholder 2">
            <a:extLst>
              <a:ext uri="{FF2B5EF4-FFF2-40B4-BE49-F238E27FC236}">
                <a16:creationId xmlns:a16="http://schemas.microsoft.com/office/drawing/2014/main" id="{3B15D631-8611-48F7-8228-84C83718F9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FD568E-8D15-4DC2-83CC-FDD74FE9BF79}"/>
              </a:ext>
            </a:extLst>
          </p:cNvPr>
          <p:cNvSpPr>
            <a:spLocks noGrp="1"/>
          </p:cNvSpPr>
          <p:nvPr>
            <p:ph type="sldNum" sz="quarter" idx="12"/>
          </p:nvPr>
        </p:nvSpPr>
        <p:spPr/>
        <p:txBody>
          <a:bodyPr/>
          <a:lstStyle/>
          <a:p>
            <a:fld id="{E468B6EB-28C9-4183-9B01-90BD825CD384}" type="slidenum">
              <a:rPr lang="en-GB" smtClean="0"/>
              <a:t>‹#›</a:t>
            </a:fld>
            <a:endParaRPr lang="en-GB"/>
          </a:p>
        </p:txBody>
      </p:sp>
    </p:spTree>
    <p:extLst>
      <p:ext uri="{BB962C8B-B14F-4D97-AF65-F5344CB8AC3E}">
        <p14:creationId xmlns:p14="http://schemas.microsoft.com/office/powerpoint/2010/main" val="214656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C92E9-D22B-43B1-9DD6-CE50F95A1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7C4E4F-444B-4D03-AD4C-36D35D4C87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912483-588D-460D-A785-B0162CB8A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D8988B-622D-40E4-BF21-54A81EB1C626}"/>
              </a:ext>
            </a:extLst>
          </p:cNvPr>
          <p:cNvSpPr>
            <a:spLocks noGrp="1"/>
          </p:cNvSpPr>
          <p:nvPr>
            <p:ph type="dt" sz="half" idx="10"/>
          </p:nvPr>
        </p:nvSpPr>
        <p:spPr/>
        <p:txBody>
          <a:bodyPr/>
          <a:lstStyle/>
          <a:p>
            <a:fld id="{A7AD7931-CC2C-43FB-ABC0-E4D9EDF17A88}" type="datetimeFigureOut">
              <a:rPr lang="en-GB" smtClean="0"/>
              <a:t>03/05/2021</a:t>
            </a:fld>
            <a:endParaRPr lang="en-GB"/>
          </a:p>
        </p:txBody>
      </p:sp>
      <p:sp>
        <p:nvSpPr>
          <p:cNvPr id="6" name="Footer Placeholder 5">
            <a:extLst>
              <a:ext uri="{FF2B5EF4-FFF2-40B4-BE49-F238E27FC236}">
                <a16:creationId xmlns:a16="http://schemas.microsoft.com/office/drawing/2014/main" id="{F2940DB6-F305-4756-92B2-3EE36A09AB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482B57-DBA9-437C-B485-4A23B4FF7F6A}"/>
              </a:ext>
            </a:extLst>
          </p:cNvPr>
          <p:cNvSpPr>
            <a:spLocks noGrp="1"/>
          </p:cNvSpPr>
          <p:nvPr>
            <p:ph type="sldNum" sz="quarter" idx="12"/>
          </p:nvPr>
        </p:nvSpPr>
        <p:spPr/>
        <p:txBody>
          <a:bodyPr/>
          <a:lstStyle/>
          <a:p>
            <a:fld id="{E468B6EB-28C9-4183-9B01-90BD825CD384}" type="slidenum">
              <a:rPr lang="en-GB" smtClean="0"/>
              <a:t>‹#›</a:t>
            </a:fld>
            <a:endParaRPr lang="en-GB"/>
          </a:p>
        </p:txBody>
      </p:sp>
    </p:spTree>
    <p:extLst>
      <p:ext uri="{BB962C8B-B14F-4D97-AF65-F5344CB8AC3E}">
        <p14:creationId xmlns:p14="http://schemas.microsoft.com/office/powerpoint/2010/main" val="380296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385C4-F957-4E2D-AE3E-506EACA82A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BC808C-F633-49FC-A3F2-0E3AD52EBA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384C4E-E57F-416D-9A5F-0E0BCDCD0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58056-826D-4E07-A657-7271EB107C0F}"/>
              </a:ext>
            </a:extLst>
          </p:cNvPr>
          <p:cNvSpPr>
            <a:spLocks noGrp="1"/>
          </p:cNvSpPr>
          <p:nvPr>
            <p:ph type="dt" sz="half" idx="10"/>
          </p:nvPr>
        </p:nvSpPr>
        <p:spPr/>
        <p:txBody>
          <a:bodyPr/>
          <a:lstStyle/>
          <a:p>
            <a:fld id="{A7AD7931-CC2C-43FB-ABC0-E4D9EDF17A88}" type="datetimeFigureOut">
              <a:rPr lang="en-GB" smtClean="0"/>
              <a:t>03/05/2021</a:t>
            </a:fld>
            <a:endParaRPr lang="en-GB"/>
          </a:p>
        </p:txBody>
      </p:sp>
      <p:sp>
        <p:nvSpPr>
          <p:cNvPr id="6" name="Footer Placeholder 5">
            <a:extLst>
              <a:ext uri="{FF2B5EF4-FFF2-40B4-BE49-F238E27FC236}">
                <a16:creationId xmlns:a16="http://schemas.microsoft.com/office/drawing/2014/main" id="{C9B6ACDF-5B15-4D99-9FB2-E7F03BD35C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568986-D9EF-450B-A3AF-05DDC27FEB5E}"/>
              </a:ext>
            </a:extLst>
          </p:cNvPr>
          <p:cNvSpPr>
            <a:spLocks noGrp="1"/>
          </p:cNvSpPr>
          <p:nvPr>
            <p:ph type="sldNum" sz="quarter" idx="12"/>
          </p:nvPr>
        </p:nvSpPr>
        <p:spPr/>
        <p:txBody>
          <a:bodyPr/>
          <a:lstStyle/>
          <a:p>
            <a:fld id="{E468B6EB-28C9-4183-9B01-90BD825CD384}" type="slidenum">
              <a:rPr lang="en-GB" smtClean="0"/>
              <a:t>‹#›</a:t>
            </a:fld>
            <a:endParaRPr lang="en-GB"/>
          </a:p>
        </p:txBody>
      </p:sp>
    </p:spTree>
    <p:extLst>
      <p:ext uri="{BB962C8B-B14F-4D97-AF65-F5344CB8AC3E}">
        <p14:creationId xmlns:p14="http://schemas.microsoft.com/office/powerpoint/2010/main" val="211859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4F904C-FFD9-443A-B770-9176DAD6A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3D9539-52F2-435C-B6F1-423BF58F5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4DB961-8017-4C34-A765-1AE511908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D7931-CC2C-43FB-ABC0-E4D9EDF17A88}" type="datetimeFigureOut">
              <a:rPr lang="en-GB" smtClean="0"/>
              <a:t>03/05/2021</a:t>
            </a:fld>
            <a:endParaRPr lang="en-GB"/>
          </a:p>
        </p:txBody>
      </p:sp>
      <p:sp>
        <p:nvSpPr>
          <p:cNvPr id="5" name="Footer Placeholder 4">
            <a:extLst>
              <a:ext uri="{FF2B5EF4-FFF2-40B4-BE49-F238E27FC236}">
                <a16:creationId xmlns:a16="http://schemas.microsoft.com/office/drawing/2014/main" id="{1173B5C3-2F80-4AEC-9AFA-53BA7E53D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95126A-B2C0-4367-AF18-ECC9D6630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8B6EB-28C9-4183-9B01-90BD825CD384}" type="slidenum">
              <a:rPr lang="en-GB" smtClean="0"/>
              <a:t>‹#›</a:t>
            </a:fld>
            <a:endParaRPr lang="en-GB"/>
          </a:p>
        </p:txBody>
      </p:sp>
    </p:spTree>
    <p:extLst>
      <p:ext uri="{BB962C8B-B14F-4D97-AF65-F5344CB8AC3E}">
        <p14:creationId xmlns:p14="http://schemas.microsoft.com/office/powerpoint/2010/main" val="1343883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A673-652C-42C1-B386-3CA66BF2718C}"/>
              </a:ext>
            </a:extLst>
          </p:cNvPr>
          <p:cNvSpPr>
            <a:spLocks noGrp="1"/>
          </p:cNvSpPr>
          <p:nvPr>
            <p:ph type="ctrTitle"/>
          </p:nvPr>
        </p:nvSpPr>
        <p:spPr>
          <a:solidFill>
            <a:srgbClr val="C00000"/>
          </a:solidFill>
        </p:spPr>
        <p:txBody>
          <a:bodyPr/>
          <a:lstStyle/>
          <a:p>
            <a:r>
              <a:rPr lang="en-GB" dirty="0"/>
              <a:t>Product/service design </a:t>
            </a:r>
          </a:p>
        </p:txBody>
      </p:sp>
      <p:sp>
        <p:nvSpPr>
          <p:cNvPr id="3" name="Subtitle 2">
            <a:extLst>
              <a:ext uri="{FF2B5EF4-FFF2-40B4-BE49-F238E27FC236}">
                <a16:creationId xmlns:a16="http://schemas.microsoft.com/office/drawing/2014/main" id="{FF5B503E-ABC2-48FD-A919-03CDD1D4D3BC}"/>
              </a:ext>
            </a:extLst>
          </p:cNvPr>
          <p:cNvSpPr>
            <a:spLocks noGrp="1"/>
          </p:cNvSpPr>
          <p:nvPr>
            <p:ph type="subTitle" idx="1"/>
          </p:nvPr>
        </p:nvSpPr>
        <p:spPr>
          <a:solidFill>
            <a:schemeClr val="accent2"/>
          </a:solidFill>
        </p:spPr>
        <p:txBody>
          <a:bodyPr/>
          <a:lstStyle/>
          <a:p>
            <a:r>
              <a:rPr lang="en-GB" dirty="0"/>
              <a:t>Key points are:</a:t>
            </a:r>
          </a:p>
          <a:p>
            <a:r>
              <a:rPr lang="en-GB" dirty="0"/>
              <a:t>The design mix , (function, aesthetics, cost)</a:t>
            </a:r>
          </a:p>
          <a:p>
            <a:r>
              <a:rPr lang="en-GB" dirty="0"/>
              <a:t>Changes to the elements of design mix</a:t>
            </a:r>
          </a:p>
        </p:txBody>
      </p:sp>
    </p:spTree>
    <p:extLst>
      <p:ext uri="{BB962C8B-B14F-4D97-AF65-F5344CB8AC3E}">
        <p14:creationId xmlns:p14="http://schemas.microsoft.com/office/powerpoint/2010/main" val="4136962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DE2A-D31C-4749-AE9A-7BA944D36968}"/>
              </a:ext>
            </a:extLst>
          </p:cNvPr>
          <p:cNvSpPr>
            <a:spLocks noGrp="1"/>
          </p:cNvSpPr>
          <p:nvPr>
            <p:ph type="title"/>
          </p:nvPr>
        </p:nvSpPr>
        <p:spPr/>
        <p:txBody>
          <a:bodyPr>
            <a:normAutofit fontScale="90000"/>
          </a:bodyPr>
          <a:lstStyle/>
          <a:p>
            <a:r>
              <a:rPr lang="en-GB" dirty="0"/>
              <a:t>The design of various products might take into account different elements of the design mix</a:t>
            </a:r>
          </a:p>
        </p:txBody>
      </p:sp>
      <p:sp>
        <p:nvSpPr>
          <p:cNvPr id="3" name="Content Placeholder 2">
            <a:extLst>
              <a:ext uri="{FF2B5EF4-FFF2-40B4-BE49-F238E27FC236}">
                <a16:creationId xmlns:a16="http://schemas.microsoft.com/office/drawing/2014/main" id="{4829BBD9-3589-43EB-9455-E07A8F1A1AC8}"/>
              </a:ext>
            </a:extLst>
          </p:cNvPr>
          <p:cNvSpPr>
            <a:spLocks noGrp="1"/>
          </p:cNvSpPr>
          <p:nvPr>
            <p:ph idx="1"/>
          </p:nvPr>
        </p:nvSpPr>
        <p:spPr/>
        <p:txBody>
          <a:bodyPr/>
          <a:lstStyle/>
          <a:p>
            <a:r>
              <a:rPr lang="en-GB" dirty="0"/>
              <a:t>Functionality may be important for products such as tools, machines, exercise equipment etc.</a:t>
            </a:r>
          </a:p>
          <a:p>
            <a:r>
              <a:rPr lang="en-GB" dirty="0"/>
              <a:t>Aesthetics might be important for makeup products or clothes, carpets, wall paper or luxury goods etc.</a:t>
            </a:r>
          </a:p>
          <a:p>
            <a:r>
              <a:rPr lang="en-GB" dirty="0"/>
              <a:t>Cost may be important for services such home insurance or car insurance. </a:t>
            </a:r>
          </a:p>
        </p:txBody>
      </p:sp>
    </p:spTree>
    <p:extLst>
      <p:ext uri="{BB962C8B-B14F-4D97-AF65-F5344CB8AC3E}">
        <p14:creationId xmlns:p14="http://schemas.microsoft.com/office/powerpoint/2010/main" val="2207251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89C3-A4A8-4D23-80B4-0DCA49C9CA26}"/>
              </a:ext>
            </a:extLst>
          </p:cNvPr>
          <p:cNvSpPr>
            <a:spLocks noGrp="1"/>
          </p:cNvSpPr>
          <p:nvPr>
            <p:ph type="title"/>
          </p:nvPr>
        </p:nvSpPr>
        <p:spPr/>
        <p:txBody>
          <a:bodyPr/>
          <a:lstStyle/>
          <a:p>
            <a:r>
              <a:rPr lang="en-GB" dirty="0"/>
              <a:t>The design mix – affects of social trends on it</a:t>
            </a:r>
          </a:p>
        </p:txBody>
      </p:sp>
      <p:sp>
        <p:nvSpPr>
          <p:cNvPr id="3" name="Content Placeholder 2">
            <a:extLst>
              <a:ext uri="{FF2B5EF4-FFF2-40B4-BE49-F238E27FC236}">
                <a16:creationId xmlns:a16="http://schemas.microsoft.com/office/drawing/2014/main" id="{ABD93734-C7A5-4E9A-BC02-0ECBEA2BEA77}"/>
              </a:ext>
            </a:extLst>
          </p:cNvPr>
          <p:cNvSpPr>
            <a:spLocks noGrp="1"/>
          </p:cNvSpPr>
          <p:nvPr>
            <p:ph idx="1"/>
          </p:nvPr>
        </p:nvSpPr>
        <p:spPr/>
        <p:txBody>
          <a:bodyPr/>
          <a:lstStyle/>
          <a:p>
            <a:r>
              <a:rPr lang="en-GB" dirty="0"/>
              <a:t>People are aware of their activities hurting the environment like global warming, resource depletion and pollution.</a:t>
            </a:r>
          </a:p>
          <a:p>
            <a:r>
              <a:rPr lang="en-GB" dirty="0"/>
              <a:t>People have been encouraged by online/social media to use environmentally friendly products.</a:t>
            </a:r>
          </a:p>
          <a:p>
            <a:r>
              <a:rPr lang="en-GB" dirty="0"/>
              <a:t>Businesses have responded to pressure from the government, media and consumer groups to take into account the environmental issues in the designs of their products.</a:t>
            </a:r>
          </a:p>
          <a:p>
            <a:r>
              <a:rPr lang="en-GB" dirty="0"/>
              <a:t>The designs may attempt to re-use materials or use recyclable materials for products or packaging.</a:t>
            </a:r>
          </a:p>
        </p:txBody>
      </p:sp>
    </p:spTree>
    <p:extLst>
      <p:ext uri="{BB962C8B-B14F-4D97-AF65-F5344CB8AC3E}">
        <p14:creationId xmlns:p14="http://schemas.microsoft.com/office/powerpoint/2010/main" val="354577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74AFC-1E70-4C5C-87C8-0A14845D7068}"/>
              </a:ext>
            </a:extLst>
          </p:cNvPr>
          <p:cNvSpPr>
            <a:spLocks noGrp="1"/>
          </p:cNvSpPr>
          <p:nvPr>
            <p:ph type="title"/>
          </p:nvPr>
        </p:nvSpPr>
        <p:spPr/>
        <p:txBody>
          <a:bodyPr/>
          <a:lstStyle/>
          <a:p>
            <a:r>
              <a:rPr lang="en-GB" dirty="0"/>
              <a:t>Costco water bottles</a:t>
            </a:r>
          </a:p>
        </p:txBody>
      </p:sp>
      <p:pic>
        <p:nvPicPr>
          <p:cNvPr id="4" name="Content Placeholder 3">
            <a:extLst>
              <a:ext uri="{FF2B5EF4-FFF2-40B4-BE49-F238E27FC236}">
                <a16:creationId xmlns:a16="http://schemas.microsoft.com/office/drawing/2014/main" id="{CD00F639-7681-4CE5-8871-5CD5E98D1C25}"/>
              </a:ext>
            </a:extLst>
          </p:cNvPr>
          <p:cNvPicPr>
            <a:picLocks noGrp="1" noChangeAspect="1"/>
          </p:cNvPicPr>
          <p:nvPr>
            <p:ph idx="1"/>
          </p:nvPr>
        </p:nvPicPr>
        <p:blipFill>
          <a:blip r:embed="rId2"/>
          <a:stretch>
            <a:fillRect/>
          </a:stretch>
        </p:blipFill>
        <p:spPr>
          <a:xfrm>
            <a:off x="3920331" y="1825625"/>
            <a:ext cx="4351338" cy="4351338"/>
          </a:xfrm>
          <a:prstGeom prst="rect">
            <a:avLst/>
          </a:prstGeom>
        </p:spPr>
      </p:pic>
    </p:spTree>
    <p:extLst>
      <p:ext uri="{BB962C8B-B14F-4D97-AF65-F5344CB8AC3E}">
        <p14:creationId xmlns:p14="http://schemas.microsoft.com/office/powerpoint/2010/main" val="2513989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80D1E-38E3-4304-85D6-34D1393CD434}"/>
              </a:ext>
            </a:extLst>
          </p:cNvPr>
          <p:cNvSpPr>
            <a:spLocks noGrp="1"/>
          </p:cNvSpPr>
          <p:nvPr>
            <p:ph type="title"/>
          </p:nvPr>
        </p:nvSpPr>
        <p:spPr/>
        <p:txBody>
          <a:bodyPr/>
          <a:lstStyle/>
          <a:p>
            <a:r>
              <a:rPr lang="en-GB" dirty="0"/>
              <a:t>Designing your products for waste minimisation</a:t>
            </a:r>
          </a:p>
        </p:txBody>
      </p:sp>
      <p:sp>
        <p:nvSpPr>
          <p:cNvPr id="3" name="Content Placeholder 2">
            <a:extLst>
              <a:ext uri="{FF2B5EF4-FFF2-40B4-BE49-F238E27FC236}">
                <a16:creationId xmlns:a16="http://schemas.microsoft.com/office/drawing/2014/main" id="{BAC9E5A1-C49D-4272-88C4-EBA928A68A55}"/>
              </a:ext>
            </a:extLst>
          </p:cNvPr>
          <p:cNvSpPr>
            <a:spLocks noGrp="1"/>
          </p:cNvSpPr>
          <p:nvPr>
            <p:ph idx="1"/>
          </p:nvPr>
        </p:nvSpPr>
        <p:spPr/>
        <p:txBody>
          <a:bodyPr/>
          <a:lstStyle/>
          <a:p>
            <a:r>
              <a:rPr lang="en-GB" dirty="0"/>
              <a:t>Firms are under increasing pressure to design products which minimise waste.</a:t>
            </a:r>
          </a:p>
          <a:p>
            <a:r>
              <a:rPr lang="en-GB" dirty="0"/>
              <a:t>Pressure groups?</a:t>
            </a:r>
          </a:p>
          <a:p>
            <a:r>
              <a:rPr lang="en-GB" dirty="0"/>
              <a:t>Make products which are more durable by adding components that can be repaired easily. </a:t>
            </a:r>
          </a:p>
          <a:p>
            <a:r>
              <a:rPr lang="en-GB" dirty="0"/>
              <a:t>Make products lighter or smaller to help reduce materials used in production and ease of packaging and distribution.</a:t>
            </a:r>
          </a:p>
          <a:p>
            <a:r>
              <a:rPr lang="en-GB" dirty="0"/>
              <a:t>Try not to produce disposable products. Scope here?</a:t>
            </a:r>
          </a:p>
        </p:txBody>
      </p:sp>
    </p:spTree>
    <p:extLst>
      <p:ext uri="{BB962C8B-B14F-4D97-AF65-F5344CB8AC3E}">
        <p14:creationId xmlns:p14="http://schemas.microsoft.com/office/powerpoint/2010/main" val="62086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3FFC-9F14-466A-84CE-D7866C08CDE0}"/>
              </a:ext>
            </a:extLst>
          </p:cNvPr>
          <p:cNvSpPr>
            <a:spLocks noGrp="1"/>
          </p:cNvSpPr>
          <p:nvPr>
            <p:ph type="title"/>
          </p:nvPr>
        </p:nvSpPr>
        <p:spPr>
          <a:xfrm>
            <a:off x="838200" y="365125"/>
            <a:ext cx="10515600" cy="1836537"/>
          </a:xfrm>
        </p:spPr>
        <p:txBody>
          <a:bodyPr>
            <a:normAutofit fontScale="90000"/>
          </a:bodyPr>
          <a:lstStyle/>
          <a:p>
            <a:r>
              <a:rPr lang="en-GB" dirty="0"/>
              <a:t>Fashion industry – radical change needed in social trends, new season so old clothes – still functional – but tossed aside</a:t>
            </a:r>
          </a:p>
        </p:txBody>
      </p:sp>
      <p:pic>
        <p:nvPicPr>
          <p:cNvPr id="5" name="Content Placeholder 4">
            <a:extLst>
              <a:ext uri="{FF2B5EF4-FFF2-40B4-BE49-F238E27FC236}">
                <a16:creationId xmlns:a16="http://schemas.microsoft.com/office/drawing/2014/main" id="{430E1A77-AD36-468B-9AB8-70FE3ACF1CFB}"/>
              </a:ext>
            </a:extLst>
          </p:cNvPr>
          <p:cNvPicPr>
            <a:picLocks noGrp="1" noChangeAspect="1"/>
          </p:cNvPicPr>
          <p:nvPr>
            <p:ph idx="1"/>
          </p:nvPr>
        </p:nvPicPr>
        <p:blipFill>
          <a:blip r:embed="rId2"/>
          <a:stretch>
            <a:fillRect/>
          </a:stretch>
        </p:blipFill>
        <p:spPr>
          <a:xfrm>
            <a:off x="3590925" y="2343944"/>
            <a:ext cx="5010150" cy="3314700"/>
          </a:xfrm>
          <a:prstGeom prst="rect">
            <a:avLst/>
          </a:prstGeom>
        </p:spPr>
      </p:pic>
    </p:spTree>
    <p:extLst>
      <p:ext uri="{BB962C8B-B14F-4D97-AF65-F5344CB8AC3E}">
        <p14:creationId xmlns:p14="http://schemas.microsoft.com/office/powerpoint/2010/main" val="3367534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D582-0587-4584-9D5B-24B2B4709103}"/>
              </a:ext>
            </a:extLst>
          </p:cNvPr>
          <p:cNvSpPr>
            <a:spLocks noGrp="1"/>
          </p:cNvSpPr>
          <p:nvPr>
            <p:ph type="title"/>
          </p:nvPr>
        </p:nvSpPr>
        <p:spPr/>
        <p:txBody>
          <a:bodyPr/>
          <a:lstStyle/>
          <a:p>
            <a:r>
              <a:rPr lang="en-GB" dirty="0"/>
              <a:t>Other ways to design products that are environmentally friendly or ethical</a:t>
            </a:r>
          </a:p>
        </p:txBody>
      </p:sp>
      <p:sp>
        <p:nvSpPr>
          <p:cNvPr id="3" name="Content Placeholder 2">
            <a:extLst>
              <a:ext uri="{FF2B5EF4-FFF2-40B4-BE49-F238E27FC236}">
                <a16:creationId xmlns:a16="http://schemas.microsoft.com/office/drawing/2014/main" id="{093F1805-7A6B-4D14-9E64-16BCD7A72073}"/>
              </a:ext>
            </a:extLst>
          </p:cNvPr>
          <p:cNvSpPr>
            <a:spLocks noGrp="1"/>
          </p:cNvSpPr>
          <p:nvPr>
            <p:ph idx="1"/>
          </p:nvPr>
        </p:nvSpPr>
        <p:spPr/>
        <p:txBody>
          <a:bodyPr/>
          <a:lstStyle/>
          <a:p>
            <a:r>
              <a:rPr lang="en-GB" dirty="0"/>
              <a:t>Design products for re-use (that can be repaired)</a:t>
            </a:r>
          </a:p>
          <a:p>
            <a:r>
              <a:rPr lang="en-GB" dirty="0"/>
              <a:t>Design products for recycling (materials that can be recycled like glass manufacturers use long used glass to make new glass)</a:t>
            </a:r>
          </a:p>
          <a:p>
            <a:r>
              <a:rPr lang="en-GB" dirty="0"/>
              <a:t>In media, it may be possible to recycle content or material to save time and effort.</a:t>
            </a:r>
          </a:p>
          <a:p>
            <a:r>
              <a:rPr lang="en-GB" dirty="0"/>
              <a:t>Ethical sourcing: using materials, components and services from suppliers that respect the environment, treat their workforce well and generally work with integrity.</a:t>
            </a:r>
          </a:p>
          <a:p>
            <a:r>
              <a:rPr lang="en-GB" dirty="0"/>
              <a:t>Recycling: making use of materials that are regarded as waste.</a:t>
            </a:r>
          </a:p>
        </p:txBody>
      </p:sp>
    </p:spTree>
    <p:extLst>
      <p:ext uri="{BB962C8B-B14F-4D97-AF65-F5344CB8AC3E}">
        <p14:creationId xmlns:p14="http://schemas.microsoft.com/office/powerpoint/2010/main" val="365867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9F20-C3B5-4134-8387-4FAEA4C896A0}"/>
              </a:ext>
            </a:extLst>
          </p:cNvPr>
          <p:cNvSpPr>
            <a:spLocks noGrp="1"/>
          </p:cNvSpPr>
          <p:nvPr>
            <p:ph type="title"/>
          </p:nvPr>
        </p:nvSpPr>
        <p:spPr/>
        <p:txBody>
          <a:bodyPr/>
          <a:lstStyle/>
          <a:p>
            <a:r>
              <a:rPr lang="en-GB" dirty="0"/>
              <a:t>Benefits of making products that meet the social trends</a:t>
            </a:r>
          </a:p>
        </p:txBody>
      </p:sp>
      <p:sp>
        <p:nvSpPr>
          <p:cNvPr id="3" name="Content Placeholder 2">
            <a:extLst>
              <a:ext uri="{FF2B5EF4-FFF2-40B4-BE49-F238E27FC236}">
                <a16:creationId xmlns:a16="http://schemas.microsoft.com/office/drawing/2014/main" id="{ED3F4B03-0995-4C5D-B12D-E68F2E4DA225}"/>
              </a:ext>
            </a:extLst>
          </p:cNvPr>
          <p:cNvSpPr>
            <a:spLocks noGrp="1"/>
          </p:cNvSpPr>
          <p:nvPr>
            <p:ph idx="1"/>
          </p:nvPr>
        </p:nvSpPr>
        <p:spPr/>
        <p:txBody>
          <a:bodyPr/>
          <a:lstStyle/>
          <a:p>
            <a:r>
              <a:rPr lang="en-GB" dirty="0"/>
              <a:t>Although, designing products that are environmentally friendly might be costly, the businesses can reduce waste and this means they use less resources which lowers costs and increases profit in the long run.</a:t>
            </a:r>
          </a:p>
          <a:p>
            <a:r>
              <a:rPr lang="en-GB" dirty="0"/>
              <a:t>Design that reflect social trends will be more popular and sell more which will increase sales revenue and improve profits.</a:t>
            </a:r>
          </a:p>
          <a:p>
            <a:r>
              <a:rPr lang="en-GB" dirty="0"/>
              <a:t>Designing products in this way will help a business gain their USP as well. </a:t>
            </a:r>
            <a:r>
              <a:rPr lang="en-GB" i="1" dirty="0"/>
              <a:t>Ecover (non-chemical cleaners)</a:t>
            </a:r>
          </a:p>
          <a:p>
            <a:r>
              <a:rPr lang="en-GB" dirty="0"/>
              <a:t>This gives them chance to be regarded as good corporate citizens and can market that are socially responsible which helps them increase profitability. </a:t>
            </a:r>
          </a:p>
        </p:txBody>
      </p:sp>
    </p:spTree>
    <p:extLst>
      <p:ext uri="{BB962C8B-B14F-4D97-AF65-F5344CB8AC3E}">
        <p14:creationId xmlns:p14="http://schemas.microsoft.com/office/powerpoint/2010/main" val="410078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80E9-2675-43C0-90C2-EDB08AD45BDC}"/>
              </a:ext>
            </a:extLst>
          </p:cNvPr>
          <p:cNvSpPr>
            <a:spLocks noGrp="1"/>
          </p:cNvSpPr>
          <p:nvPr>
            <p:ph type="title"/>
          </p:nvPr>
        </p:nvSpPr>
        <p:spPr/>
        <p:txBody>
          <a:bodyPr/>
          <a:lstStyle/>
          <a:p>
            <a:r>
              <a:rPr lang="en-GB" dirty="0"/>
              <a:t>What is the design mix? Why is it important?</a:t>
            </a:r>
          </a:p>
        </p:txBody>
      </p:sp>
      <p:sp>
        <p:nvSpPr>
          <p:cNvPr id="3" name="Content Placeholder 2">
            <a:extLst>
              <a:ext uri="{FF2B5EF4-FFF2-40B4-BE49-F238E27FC236}">
                <a16:creationId xmlns:a16="http://schemas.microsoft.com/office/drawing/2014/main" id="{DB5E9C58-CDBA-4B6F-81D5-10E9A937748A}"/>
              </a:ext>
            </a:extLst>
          </p:cNvPr>
          <p:cNvSpPr>
            <a:spLocks noGrp="1"/>
          </p:cNvSpPr>
          <p:nvPr>
            <p:ph idx="1"/>
          </p:nvPr>
        </p:nvSpPr>
        <p:spPr>
          <a:xfrm>
            <a:off x="838200" y="1690688"/>
            <a:ext cx="10515600" cy="4442010"/>
          </a:xfrm>
        </p:spPr>
        <p:txBody>
          <a:bodyPr>
            <a:normAutofit/>
          </a:bodyPr>
          <a:lstStyle/>
          <a:p>
            <a:r>
              <a:rPr lang="en-GB" dirty="0"/>
              <a:t>When designing a product, number things are considered and they make up the </a:t>
            </a:r>
            <a:r>
              <a:rPr lang="en-GB" b="1" dirty="0">
                <a:solidFill>
                  <a:srgbClr val="FF0000"/>
                </a:solidFill>
              </a:rPr>
              <a:t>design mix</a:t>
            </a:r>
            <a:r>
              <a:rPr lang="en-GB" dirty="0"/>
              <a:t>.</a:t>
            </a:r>
          </a:p>
          <a:p>
            <a:r>
              <a:rPr lang="en-GB" dirty="0"/>
              <a:t>To help the businesses create quality products for their customers, the tool </a:t>
            </a:r>
            <a:r>
              <a:rPr lang="en-GB" b="1" dirty="0">
                <a:solidFill>
                  <a:srgbClr val="FF0000"/>
                </a:solidFill>
              </a:rPr>
              <a:t>design mix </a:t>
            </a:r>
            <a:r>
              <a:rPr lang="en-GB" dirty="0"/>
              <a:t>is essential.</a:t>
            </a:r>
          </a:p>
          <a:p>
            <a:r>
              <a:rPr lang="en-GB" dirty="0"/>
              <a:t>The process of creating a new product or service is called </a:t>
            </a:r>
            <a:r>
              <a:rPr lang="en-GB" b="1" dirty="0">
                <a:solidFill>
                  <a:srgbClr val="FF0000"/>
                </a:solidFill>
              </a:rPr>
              <a:t>product design</a:t>
            </a:r>
            <a:r>
              <a:rPr lang="en-GB" dirty="0"/>
              <a:t>.</a:t>
            </a:r>
          </a:p>
          <a:p>
            <a:r>
              <a:rPr lang="en-GB" dirty="0"/>
              <a:t>Designers use something called a </a:t>
            </a:r>
            <a:r>
              <a:rPr lang="en-GB" b="1" dirty="0">
                <a:solidFill>
                  <a:srgbClr val="FF0000"/>
                </a:solidFill>
              </a:rPr>
              <a:t>design brief </a:t>
            </a:r>
            <a:r>
              <a:rPr lang="en-GB" dirty="0"/>
              <a:t>to work on various products.</a:t>
            </a:r>
          </a:p>
          <a:p>
            <a:r>
              <a:rPr lang="en-GB" dirty="0"/>
              <a:t>The </a:t>
            </a:r>
            <a:r>
              <a:rPr lang="en-GB" b="1" dirty="0">
                <a:solidFill>
                  <a:srgbClr val="FF0000"/>
                </a:solidFill>
              </a:rPr>
              <a:t>design mix </a:t>
            </a:r>
            <a:r>
              <a:rPr lang="en-GB" dirty="0"/>
              <a:t>consists of 3 main components called </a:t>
            </a:r>
            <a:r>
              <a:rPr lang="en-GB" b="1" dirty="0">
                <a:solidFill>
                  <a:srgbClr val="FF0000"/>
                </a:solidFill>
              </a:rPr>
              <a:t>function</a:t>
            </a:r>
            <a:r>
              <a:rPr lang="en-GB" dirty="0"/>
              <a:t>, </a:t>
            </a:r>
            <a:r>
              <a:rPr lang="en-GB" b="1" dirty="0">
                <a:solidFill>
                  <a:srgbClr val="FF0000"/>
                </a:solidFill>
              </a:rPr>
              <a:t>aesthetics</a:t>
            </a:r>
            <a:r>
              <a:rPr lang="en-GB" dirty="0"/>
              <a:t> and</a:t>
            </a:r>
            <a:r>
              <a:rPr lang="en-GB" b="1" dirty="0">
                <a:solidFill>
                  <a:srgbClr val="FF0000"/>
                </a:solidFill>
              </a:rPr>
              <a:t> cost</a:t>
            </a:r>
            <a:r>
              <a:rPr lang="en-GB" dirty="0"/>
              <a:t>.</a:t>
            </a:r>
          </a:p>
        </p:txBody>
      </p:sp>
    </p:spTree>
    <p:extLst>
      <p:ext uri="{BB962C8B-B14F-4D97-AF65-F5344CB8AC3E}">
        <p14:creationId xmlns:p14="http://schemas.microsoft.com/office/powerpoint/2010/main" val="385942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06B9-2D46-4624-9FF3-89A5249B3D46}"/>
              </a:ext>
            </a:extLst>
          </p:cNvPr>
          <p:cNvSpPr>
            <a:spLocks noGrp="1"/>
          </p:cNvSpPr>
          <p:nvPr>
            <p:ph type="title"/>
          </p:nvPr>
        </p:nvSpPr>
        <p:spPr/>
        <p:txBody>
          <a:bodyPr/>
          <a:lstStyle/>
          <a:p>
            <a:r>
              <a:rPr lang="en-GB" dirty="0"/>
              <a:t>Below is a diagram showing the design mix:</a:t>
            </a:r>
          </a:p>
        </p:txBody>
      </p:sp>
      <p:grpSp>
        <p:nvGrpSpPr>
          <p:cNvPr id="8" name="Group 7">
            <a:extLst>
              <a:ext uri="{FF2B5EF4-FFF2-40B4-BE49-F238E27FC236}">
                <a16:creationId xmlns:a16="http://schemas.microsoft.com/office/drawing/2014/main" id="{5BA325B3-DE58-4D30-BA26-9AE1B5A82E29}"/>
              </a:ext>
            </a:extLst>
          </p:cNvPr>
          <p:cNvGrpSpPr/>
          <p:nvPr/>
        </p:nvGrpSpPr>
        <p:grpSpPr>
          <a:xfrm>
            <a:off x="3022846" y="1690688"/>
            <a:ext cx="6146307" cy="4209434"/>
            <a:chOff x="3071674" y="1690688"/>
            <a:chExt cx="6146307" cy="4209434"/>
          </a:xfrm>
        </p:grpSpPr>
        <p:sp>
          <p:nvSpPr>
            <p:cNvPr id="4" name="Isosceles Triangle 3">
              <a:extLst>
                <a:ext uri="{FF2B5EF4-FFF2-40B4-BE49-F238E27FC236}">
                  <a16:creationId xmlns:a16="http://schemas.microsoft.com/office/drawing/2014/main" id="{46212E63-FC86-4607-B08B-59A071616DDB}"/>
                </a:ext>
              </a:extLst>
            </p:cNvPr>
            <p:cNvSpPr/>
            <p:nvPr/>
          </p:nvSpPr>
          <p:spPr>
            <a:xfrm>
              <a:off x="3730100" y="2060020"/>
              <a:ext cx="4128116" cy="3444536"/>
            </a:xfrm>
            <a:prstGeom prst="triangl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D0E24BA9-14F8-42B5-A206-DA14C45E5F55}"/>
                </a:ext>
              </a:extLst>
            </p:cNvPr>
            <p:cNvSpPr txBox="1"/>
            <p:nvPr/>
          </p:nvSpPr>
          <p:spPr>
            <a:xfrm>
              <a:off x="4458069" y="1690688"/>
              <a:ext cx="2672179" cy="369332"/>
            </a:xfrm>
            <a:prstGeom prst="rect">
              <a:avLst/>
            </a:prstGeom>
            <a:noFill/>
          </p:spPr>
          <p:txBody>
            <a:bodyPr wrap="square" rtlCol="0">
              <a:spAutoFit/>
            </a:bodyPr>
            <a:lstStyle/>
            <a:p>
              <a:pPr algn="ctr"/>
              <a:r>
                <a:rPr lang="en-GB" b="1" dirty="0"/>
                <a:t>Function </a:t>
              </a:r>
            </a:p>
          </p:txBody>
        </p:sp>
        <p:sp>
          <p:nvSpPr>
            <p:cNvPr id="6" name="TextBox 5">
              <a:extLst>
                <a:ext uri="{FF2B5EF4-FFF2-40B4-BE49-F238E27FC236}">
                  <a16:creationId xmlns:a16="http://schemas.microsoft.com/office/drawing/2014/main" id="{F5300CA0-78ED-4B69-8BA0-6FCA65E4D746}"/>
                </a:ext>
              </a:extLst>
            </p:cNvPr>
            <p:cNvSpPr txBox="1"/>
            <p:nvPr/>
          </p:nvSpPr>
          <p:spPr>
            <a:xfrm>
              <a:off x="7300405" y="5530790"/>
              <a:ext cx="1917576" cy="369332"/>
            </a:xfrm>
            <a:prstGeom prst="rect">
              <a:avLst/>
            </a:prstGeom>
            <a:noFill/>
          </p:spPr>
          <p:txBody>
            <a:bodyPr wrap="square" rtlCol="0">
              <a:spAutoFit/>
            </a:bodyPr>
            <a:lstStyle/>
            <a:p>
              <a:pPr algn="ctr"/>
              <a:r>
                <a:rPr lang="en-GB" b="1" dirty="0"/>
                <a:t>Aesthetics</a:t>
              </a:r>
            </a:p>
          </p:txBody>
        </p:sp>
        <p:sp>
          <p:nvSpPr>
            <p:cNvPr id="7" name="TextBox 6">
              <a:extLst>
                <a:ext uri="{FF2B5EF4-FFF2-40B4-BE49-F238E27FC236}">
                  <a16:creationId xmlns:a16="http://schemas.microsoft.com/office/drawing/2014/main" id="{A9BACE26-4E7F-4161-8DFB-DD02214ECB30}"/>
                </a:ext>
              </a:extLst>
            </p:cNvPr>
            <p:cNvSpPr txBox="1"/>
            <p:nvPr/>
          </p:nvSpPr>
          <p:spPr>
            <a:xfrm>
              <a:off x="3071674" y="5442014"/>
              <a:ext cx="1012055" cy="369332"/>
            </a:xfrm>
            <a:prstGeom prst="rect">
              <a:avLst/>
            </a:prstGeom>
            <a:noFill/>
          </p:spPr>
          <p:txBody>
            <a:bodyPr wrap="square" rtlCol="0">
              <a:spAutoFit/>
            </a:bodyPr>
            <a:lstStyle/>
            <a:p>
              <a:r>
                <a:rPr lang="en-GB" b="1" dirty="0"/>
                <a:t>Cost </a:t>
              </a:r>
            </a:p>
          </p:txBody>
        </p:sp>
      </p:grpSp>
    </p:spTree>
    <p:extLst>
      <p:ext uri="{BB962C8B-B14F-4D97-AF65-F5344CB8AC3E}">
        <p14:creationId xmlns:p14="http://schemas.microsoft.com/office/powerpoint/2010/main" val="3445986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814F-FEB7-4CF1-9966-5ABB3D43570C}"/>
              </a:ext>
            </a:extLst>
          </p:cNvPr>
          <p:cNvSpPr>
            <a:spLocks noGrp="1"/>
          </p:cNvSpPr>
          <p:nvPr>
            <p:ph type="title"/>
          </p:nvPr>
        </p:nvSpPr>
        <p:spPr/>
        <p:txBody>
          <a:bodyPr/>
          <a:lstStyle/>
          <a:p>
            <a:r>
              <a:rPr lang="en-GB" dirty="0"/>
              <a:t>Function: purpose or job of the product</a:t>
            </a:r>
          </a:p>
        </p:txBody>
      </p:sp>
      <p:sp>
        <p:nvSpPr>
          <p:cNvPr id="3" name="Content Placeholder 2">
            <a:extLst>
              <a:ext uri="{FF2B5EF4-FFF2-40B4-BE49-F238E27FC236}">
                <a16:creationId xmlns:a16="http://schemas.microsoft.com/office/drawing/2014/main" id="{27CFACE2-CD4D-4056-BBC9-E8EA510F1822}"/>
              </a:ext>
            </a:extLst>
          </p:cNvPr>
          <p:cNvSpPr>
            <a:spLocks noGrp="1"/>
          </p:cNvSpPr>
          <p:nvPr>
            <p:ph idx="1"/>
          </p:nvPr>
        </p:nvSpPr>
        <p:spPr/>
        <p:txBody>
          <a:bodyPr/>
          <a:lstStyle/>
          <a:p>
            <a:r>
              <a:rPr lang="en-GB" dirty="0"/>
              <a:t>It should work properly and carry out whatever task the customer purchased it to do.</a:t>
            </a:r>
          </a:p>
          <a:p>
            <a:r>
              <a:rPr lang="en-GB" dirty="0"/>
              <a:t>For example: a printer should print documents smoothly and to good quality. </a:t>
            </a:r>
          </a:p>
          <a:p>
            <a:r>
              <a:rPr lang="en-GB" dirty="0"/>
              <a:t>Businesses selling printer may offer a </a:t>
            </a:r>
            <a:r>
              <a:rPr lang="en-GB" b="1" dirty="0"/>
              <a:t>long warranty </a:t>
            </a:r>
            <a:r>
              <a:rPr lang="en-GB" dirty="0"/>
              <a:t>on their printer (product) to show their customers that they have full confidence in that product works and is very </a:t>
            </a:r>
            <a:r>
              <a:rPr lang="en-GB" b="1" dirty="0"/>
              <a:t>durable</a:t>
            </a:r>
            <a:r>
              <a:rPr lang="en-GB" dirty="0"/>
              <a:t>.</a:t>
            </a:r>
          </a:p>
          <a:p>
            <a:r>
              <a:rPr lang="en-GB" dirty="0">
                <a:solidFill>
                  <a:srgbClr val="FF0000"/>
                </a:solidFill>
              </a:rPr>
              <a:t>Products that don’t work are likely to be returned and this costs the business money. It will add to the business costs.</a:t>
            </a:r>
          </a:p>
        </p:txBody>
      </p:sp>
    </p:spTree>
    <p:extLst>
      <p:ext uri="{BB962C8B-B14F-4D97-AF65-F5344CB8AC3E}">
        <p14:creationId xmlns:p14="http://schemas.microsoft.com/office/powerpoint/2010/main" val="287219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7A64-9EA0-4B4A-8FA2-676A563539BD}"/>
              </a:ext>
            </a:extLst>
          </p:cNvPr>
          <p:cNvSpPr>
            <a:spLocks noGrp="1"/>
          </p:cNvSpPr>
          <p:nvPr>
            <p:ph type="title"/>
          </p:nvPr>
        </p:nvSpPr>
        <p:spPr/>
        <p:txBody>
          <a:bodyPr/>
          <a:lstStyle/>
          <a:p>
            <a:r>
              <a:rPr lang="en-GB" dirty="0"/>
              <a:t>Ergonomically designed products</a:t>
            </a:r>
          </a:p>
        </p:txBody>
      </p:sp>
      <p:sp>
        <p:nvSpPr>
          <p:cNvPr id="3" name="Content Placeholder 2">
            <a:extLst>
              <a:ext uri="{FF2B5EF4-FFF2-40B4-BE49-F238E27FC236}">
                <a16:creationId xmlns:a16="http://schemas.microsoft.com/office/drawing/2014/main" id="{DD74B147-0B58-423F-871D-C0A7476EEB40}"/>
              </a:ext>
            </a:extLst>
          </p:cNvPr>
          <p:cNvSpPr>
            <a:spLocks noGrp="1"/>
          </p:cNvSpPr>
          <p:nvPr>
            <p:ph idx="1"/>
          </p:nvPr>
        </p:nvSpPr>
        <p:spPr/>
        <p:txBody>
          <a:bodyPr/>
          <a:lstStyle/>
          <a:p>
            <a:r>
              <a:rPr lang="en-GB" dirty="0"/>
              <a:t>What does ergonomically mean?</a:t>
            </a:r>
          </a:p>
          <a:p>
            <a:r>
              <a:rPr lang="en-GB" b="1" dirty="0">
                <a:solidFill>
                  <a:srgbClr val="FF0000"/>
                </a:solidFill>
              </a:rPr>
              <a:t>Ergonomics</a:t>
            </a:r>
            <a:r>
              <a:rPr lang="en-GB" dirty="0"/>
              <a:t> is the study of how people interact with their  environment and equipment that they use – often in the workplace.</a:t>
            </a:r>
          </a:p>
          <a:p>
            <a:r>
              <a:rPr lang="en-GB" dirty="0"/>
              <a:t>Products that are </a:t>
            </a:r>
            <a:r>
              <a:rPr lang="en-GB" b="1" dirty="0">
                <a:solidFill>
                  <a:srgbClr val="FF0000"/>
                </a:solidFill>
              </a:rPr>
              <a:t>ergonomically</a:t>
            </a:r>
            <a:r>
              <a:rPr lang="en-GB" dirty="0"/>
              <a:t> designed are ones that optimise human well-being.</a:t>
            </a:r>
          </a:p>
          <a:p>
            <a:r>
              <a:rPr lang="en-GB" dirty="0"/>
              <a:t>An example could be office equipment such as an office chair or ergonomic chair.</a:t>
            </a:r>
          </a:p>
          <a:p>
            <a:r>
              <a:rPr lang="en-GB" dirty="0"/>
              <a:t>There are 5 aspects of ergonomic: safety, comfort, ease of use, productivity/performance, aesthetics.</a:t>
            </a:r>
          </a:p>
        </p:txBody>
      </p:sp>
    </p:spTree>
    <p:extLst>
      <p:ext uri="{BB962C8B-B14F-4D97-AF65-F5344CB8AC3E}">
        <p14:creationId xmlns:p14="http://schemas.microsoft.com/office/powerpoint/2010/main" val="173564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46D26-DDC1-4837-BB0E-C42355EB7762}"/>
              </a:ext>
            </a:extLst>
          </p:cNvPr>
          <p:cNvSpPr>
            <a:spLocks noGrp="1"/>
          </p:cNvSpPr>
          <p:nvPr>
            <p:ph idx="1"/>
          </p:nvPr>
        </p:nvSpPr>
        <p:spPr/>
        <p:txBody>
          <a:bodyPr/>
          <a:lstStyle/>
          <a:p>
            <a:r>
              <a:rPr lang="en-GB" dirty="0"/>
              <a:t>Designers must make sure that new products are safe.</a:t>
            </a:r>
          </a:p>
          <a:p>
            <a:r>
              <a:rPr lang="en-GB" dirty="0"/>
              <a:t>Safety is highly important if the products are going to be used by children, the elderly and pregnant women.</a:t>
            </a:r>
          </a:p>
          <a:p>
            <a:r>
              <a:rPr lang="en-GB" dirty="0"/>
              <a:t>If the business can design a product which functions better than other products on the market then that is their USP or unique selling point.</a:t>
            </a:r>
          </a:p>
          <a:p>
            <a:r>
              <a:rPr lang="en-GB" dirty="0"/>
              <a:t>USP helps businesses get a </a:t>
            </a:r>
            <a:r>
              <a:rPr lang="en-GB" b="1" dirty="0">
                <a:solidFill>
                  <a:srgbClr val="FF0000"/>
                </a:solidFill>
              </a:rPr>
              <a:t>competitive advantage</a:t>
            </a:r>
            <a:r>
              <a:rPr lang="en-GB" dirty="0"/>
              <a:t>. </a:t>
            </a:r>
          </a:p>
        </p:txBody>
      </p:sp>
      <p:sp>
        <p:nvSpPr>
          <p:cNvPr id="4" name="Title 1">
            <a:extLst>
              <a:ext uri="{FF2B5EF4-FFF2-40B4-BE49-F238E27FC236}">
                <a16:creationId xmlns:a16="http://schemas.microsoft.com/office/drawing/2014/main" id="{900C7E59-487C-4D7D-92BF-C580B72935DD}"/>
              </a:ext>
            </a:extLst>
          </p:cNvPr>
          <p:cNvSpPr>
            <a:spLocks noGrp="1"/>
          </p:cNvSpPr>
          <p:nvPr>
            <p:ph type="title"/>
          </p:nvPr>
        </p:nvSpPr>
        <p:spPr>
          <a:xfrm>
            <a:off x="838200" y="365125"/>
            <a:ext cx="10515600" cy="1325563"/>
          </a:xfrm>
        </p:spPr>
        <p:txBody>
          <a:bodyPr/>
          <a:lstStyle/>
          <a:p>
            <a:r>
              <a:rPr lang="en-GB" dirty="0"/>
              <a:t>Ergonomically designed products</a:t>
            </a:r>
          </a:p>
        </p:txBody>
      </p:sp>
    </p:spTree>
    <p:extLst>
      <p:ext uri="{BB962C8B-B14F-4D97-AF65-F5344CB8AC3E}">
        <p14:creationId xmlns:p14="http://schemas.microsoft.com/office/powerpoint/2010/main" val="288609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7354-42B1-49A5-A290-0EEB53E37D83}"/>
              </a:ext>
            </a:extLst>
          </p:cNvPr>
          <p:cNvSpPr>
            <a:spLocks noGrp="1"/>
          </p:cNvSpPr>
          <p:nvPr>
            <p:ph type="title"/>
          </p:nvPr>
        </p:nvSpPr>
        <p:spPr/>
        <p:txBody>
          <a:bodyPr/>
          <a:lstStyle/>
          <a:p>
            <a:r>
              <a:rPr lang="en-GB" dirty="0"/>
              <a:t>Luxury cars</a:t>
            </a:r>
          </a:p>
        </p:txBody>
      </p:sp>
      <p:pic>
        <p:nvPicPr>
          <p:cNvPr id="4" name="Content Placeholder 3">
            <a:extLst>
              <a:ext uri="{FF2B5EF4-FFF2-40B4-BE49-F238E27FC236}">
                <a16:creationId xmlns:a16="http://schemas.microsoft.com/office/drawing/2014/main" id="{4D328EC6-5B47-4CBD-8ED4-88A2E0AAA3E8}"/>
              </a:ext>
            </a:extLst>
          </p:cNvPr>
          <p:cNvPicPr>
            <a:picLocks noGrp="1" noChangeAspect="1"/>
          </p:cNvPicPr>
          <p:nvPr>
            <p:ph idx="1"/>
          </p:nvPr>
        </p:nvPicPr>
        <p:blipFill>
          <a:blip r:embed="rId2"/>
          <a:stretch>
            <a:fillRect/>
          </a:stretch>
        </p:blipFill>
        <p:spPr>
          <a:xfrm>
            <a:off x="2230915" y="1825625"/>
            <a:ext cx="7730170" cy="4351338"/>
          </a:xfrm>
          <a:prstGeom prst="rect">
            <a:avLst/>
          </a:prstGeom>
        </p:spPr>
      </p:pic>
    </p:spTree>
    <p:extLst>
      <p:ext uri="{BB962C8B-B14F-4D97-AF65-F5344CB8AC3E}">
        <p14:creationId xmlns:p14="http://schemas.microsoft.com/office/powerpoint/2010/main" val="387111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DA648-7CF9-4BDB-9E12-B57B75891C4F}"/>
              </a:ext>
            </a:extLst>
          </p:cNvPr>
          <p:cNvSpPr>
            <a:spLocks noGrp="1"/>
          </p:cNvSpPr>
          <p:nvPr>
            <p:ph type="title"/>
          </p:nvPr>
        </p:nvSpPr>
        <p:spPr/>
        <p:txBody>
          <a:bodyPr/>
          <a:lstStyle/>
          <a:p>
            <a:r>
              <a:rPr lang="en-GB" dirty="0"/>
              <a:t>Aesthetics</a:t>
            </a:r>
          </a:p>
        </p:txBody>
      </p:sp>
      <p:sp>
        <p:nvSpPr>
          <p:cNvPr id="3" name="Content Placeholder 2">
            <a:extLst>
              <a:ext uri="{FF2B5EF4-FFF2-40B4-BE49-F238E27FC236}">
                <a16:creationId xmlns:a16="http://schemas.microsoft.com/office/drawing/2014/main" id="{11923FBA-6558-42A8-A8A0-CE66C94C062B}"/>
              </a:ext>
            </a:extLst>
          </p:cNvPr>
          <p:cNvSpPr>
            <a:spLocks noGrp="1"/>
          </p:cNvSpPr>
          <p:nvPr>
            <p:ph idx="1"/>
          </p:nvPr>
        </p:nvSpPr>
        <p:spPr/>
        <p:txBody>
          <a:bodyPr/>
          <a:lstStyle/>
          <a:p>
            <a:r>
              <a:rPr lang="en-GB" dirty="0"/>
              <a:t>Products should have a visual appeal as well as performing a function to a high quality. That is the products’ aesthetic appeals.</a:t>
            </a:r>
          </a:p>
          <a:p>
            <a:r>
              <a:rPr lang="en-GB" dirty="0"/>
              <a:t>Products’ shapes, sizes, smells and presentation should be take into account when designing and creating a product.</a:t>
            </a:r>
          </a:p>
          <a:p>
            <a:r>
              <a:rPr lang="en-GB" dirty="0"/>
              <a:t>Example: luxury cars have leather that smells nice or expensive perfumes have a stronger and nicer scent.</a:t>
            </a:r>
          </a:p>
          <a:p>
            <a:r>
              <a:rPr lang="en-GB" dirty="0"/>
              <a:t>As cost comes down over time in manufacturing, aesthetics will likely become more important.</a:t>
            </a:r>
          </a:p>
        </p:txBody>
      </p:sp>
    </p:spTree>
    <p:extLst>
      <p:ext uri="{BB962C8B-B14F-4D97-AF65-F5344CB8AC3E}">
        <p14:creationId xmlns:p14="http://schemas.microsoft.com/office/powerpoint/2010/main" val="3746085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11F2-EEF0-4D44-A8F5-1F8EECDD259A}"/>
              </a:ext>
            </a:extLst>
          </p:cNvPr>
          <p:cNvSpPr>
            <a:spLocks noGrp="1"/>
          </p:cNvSpPr>
          <p:nvPr>
            <p:ph type="title"/>
          </p:nvPr>
        </p:nvSpPr>
        <p:spPr/>
        <p:txBody>
          <a:bodyPr/>
          <a:lstStyle/>
          <a:p>
            <a:r>
              <a:rPr lang="en-GB" dirty="0"/>
              <a:t>Cost</a:t>
            </a:r>
          </a:p>
        </p:txBody>
      </p:sp>
      <p:sp>
        <p:nvSpPr>
          <p:cNvPr id="3" name="Content Placeholder 2">
            <a:extLst>
              <a:ext uri="{FF2B5EF4-FFF2-40B4-BE49-F238E27FC236}">
                <a16:creationId xmlns:a16="http://schemas.microsoft.com/office/drawing/2014/main" id="{24DF4AFA-1BF7-4BFE-BD01-A07C8EEE1A8F}"/>
              </a:ext>
            </a:extLst>
          </p:cNvPr>
          <p:cNvSpPr>
            <a:spLocks noGrp="1"/>
          </p:cNvSpPr>
          <p:nvPr>
            <p:ph idx="1"/>
          </p:nvPr>
        </p:nvSpPr>
        <p:spPr/>
        <p:txBody>
          <a:bodyPr/>
          <a:lstStyle/>
          <a:p>
            <a:r>
              <a:rPr lang="en-GB" dirty="0"/>
              <a:t>Producers/business have to make sure to design the product in a way in which it is cost efficient.</a:t>
            </a:r>
          </a:p>
          <a:p>
            <a:r>
              <a:rPr lang="en-GB" dirty="0"/>
              <a:t>Designers need to select materials which minimise costs.</a:t>
            </a:r>
          </a:p>
          <a:p>
            <a:r>
              <a:rPr lang="en-GB" dirty="0"/>
              <a:t>A well designed product is more likely to be economically viable.</a:t>
            </a:r>
          </a:p>
          <a:p>
            <a:r>
              <a:rPr lang="en-GB" dirty="0"/>
              <a:t>This means a business should be able to make a profit after selling that product.</a:t>
            </a:r>
          </a:p>
          <a:p>
            <a:r>
              <a:rPr lang="en-GB" dirty="0"/>
              <a:t>Businesses often have to reach a compromise between design and cost. (in any industry; aviation, space, automobiles)</a:t>
            </a:r>
          </a:p>
        </p:txBody>
      </p:sp>
    </p:spTree>
    <p:extLst>
      <p:ext uri="{BB962C8B-B14F-4D97-AF65-F5344CB8AC3E}">
        <p14:creationId xmlns:p14="http://schemas.microsoft.com/office/powerpoint/2010/main" val="333453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979</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Product/service design </vt:lpstr>
      <vt:lpstr>What is the design mix? Why is it important?</vt:lpstr>
      <vt:lpstr>Below is a diagram showing the design mix:</vt:lpstr>
      <vt:lpstr>Function: purpose or job of the product</vt:lpstr>
      <vt:lpstr>Ergonomically designed products</vt:lpstr>
      <vt:lpstr>Ergonomically designed products</vt:lpstr>
      <vt:lpstr>Luxury cars</vt:lpstr>
      <vt:lpstr>Aesthetics</vt:lpstr>
      <vt:lpstr>Cost</vt:lpstr>
      <vt:lpstr>The design of various products might take into account different elements of the design mix</vt:lpstr>
      <vt:lpstr>The design mix – affects of social trends on it</vt:lpstr>
      <vt:lpstr>Costco water bottles</vt:lpstr>
      <vt:lpstr>Designing your products for waste minimisation</vt:lpstr>
      <vt:lpstr>Fashion industry – radical change needed in social trends, new season so old clothes – still functional – but tossed aside</vt:lpstr>
      <vt:lpstr>Other ways to design products that are environmentally friendly or ethical</vt:lpstr>
      <vt:lpstr>Benefits of making products that meet the social trends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 9 Product/service design </dc:title>
  <dc:creator>Harry london</dc:creator>
  <cp:lastModifiedBy>Harry london</cp:lastModifiedBy>
  <cp:revision>11</cp:revision>
  <dcterms:created xsi:type="dcterms:W3CDTF">2021-05-03T21:22:29Z</dcterms:created>
  <dcterms:modified xsi:type="dcterms:W3CDTF">2021-05-03T22:53:14Z</dcterms:modified>
</cp:coreProperties>
</file>