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9437-CB1D-430E-B0A9-F68DF1300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376D8-A951-4776-AAB5-31A7CD119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32E92-81FD-4200-955A-7F1D662A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8CE-BF00-43BE-8BAD-AF17D4DA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3117D-8F8E-4368-BCA0-45163822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29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91D5-C2F2-422D-B6B1-A95E03603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56091-1938-4E21-A386-473EECF63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174D8-76D7-4270-ACCF-BBCB89FFB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B40D3-8ECB-4AD0-8855-1D8060D88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15908-E67E-4DE8-B0EF-FE2C8276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80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AFA7A8-1DEC-4B04-95A2-EA4EBA225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9C6BD-F0F8-4AF4-AE29-9C918B598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CD96E-8FB5-4764-AE92-D5BEC6D7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22488-12BA-4E7C-A946-4424B02B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88F88-8453-46B4-958B-5B275E1F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15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DB1E-DF5B-49CF-BEE1-389E16722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7885C-CDE8-4E81-9710-448C32983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5E512-D871-47F1-82F7-9A385448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D0D53-193F-492C-A025-6D2AE54D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A01A1-D2C5-488C-A964-0F5EAC25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80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0448-A9B4-4D6C-9F57-5AAE928B4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1A35A-DA74-4DB1-8426-80F32C692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4EA32-763A-4FC8-8141-9EAA96CB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111A4-58DF-46CE-9DAE-7E8B7278E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49EF8-820C-4374-B829-2989D279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2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FDD8-555A-48FE-8095-1FBFFF39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6EF3-2663-412E-AFF9-82AD5ED56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42602-AD40-464E-9ED6-7F55FC705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4701B-FE69-44AC-A478-3566421F6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E0970-6212-4E37-9D49-2C9B2D53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C8B03-2BF6-480D-891C-9D642A9B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2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A8D9-F3E3-4FAC-A287-5D816DC6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9D77B-CBEC-445F-9119-5C1CAC5F3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3142D-0E59-4787-97FD-F3B52D666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094B0C-C41D-4863-B74E-ED523689B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78EF0-0CD9-47F9-B0A1-2280E8C15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99A2B-E7FC-4AAF-A10C-32881C7D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76D6A6-378C-4C5C-A67B-29E5AE0A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2EE79A-398D-4B87-8532-56B14E41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52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49F7B-DF87-4B68-A9BB-623B88E8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9A1914-3D6B-43CE-9060-D382E724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785EF-6526-45C0-B828-7220A465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A8BA85-56CA-419B-84F7-420F777E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85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140C5A-E591-4457-BEBE-C1A87FE7D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91A96B-B4CE-417D-9608-0759753A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FB7D-3FC1-42EC-B5A0-607C082D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1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9B558-E217-4BDC-BC72-F2D029EF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39FA3-D6D3-48FB-9594-1ACE1D858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6DCB8-8BCF-4AAB-822A-33CBB518A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37269-1D9B-4A10-BC54-92791455C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47EAC-7BD6-4453-A217-3069AE37C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CBE52-BEEE-4AC6-89F1-99567308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00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61DA-40BA-4CEF-966D-92AE8CFDB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0203D-92A4-496A-A25A-559057600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E610E-77AB-42E6-91B6-9706CBD74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A9025B-7A6B-4529-A9C0-A3D9E600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D367B-B00D-4AE1-85D1-8F58F005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B1BE2-8D69-4A4E-90E2-3DBA4961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8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C60526-8533-4879-BC46-4FE9E9FF1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7C91C-9D64-45CD-A948-4338A7092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5F184-F0E7-476D-AA6A-743CDFBA6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5681-B02D-4055-8459-E2F4140915C7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3CFC9-F3DD-4CC8-8FFE-E19E86EBE1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EFC57-EE44-402E-870D-86CACAA5A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CAD63-EF58-44F8-934E-8AFD96B2D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cshelp.org/wp-content/uploads/2012/11/income-elasticity-explained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cshelp.org/wp-content/uploads/2012/11/income-elasticity-explained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cshelp.org/wp-content/uploads/2012/11/income-elasticity-explained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220C4-4DA9-4799-9625-330DA821B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Demand &amp; Supply – a level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24D80-994E-48F2-810A-DBE8E3EC2C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Factors affecting demand </a:t>
            </a:r>
          </a:p>
          <a:p>
            <a:r>
              <a:rPr lang="en-GB" dirty="0"/>
              <a:t>Factors affecting supply</a:t>
            </a:r>
          </a:p>
        </p:txBody>
      </p:sp>
    </p:spTree>
    <p:extLst>
      <p:ext uri="{BB962C8B-B14F-4D97-AF65-F5344CB8AC3E}">
        <p14:creationId xmlns:p14="http://schemas.microsoft.com/office/powerpoint/2010/main" val="1153232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828"/>
    </mc:Choice>
    <mc:Fallback>
      <p:transition spd="slow" advTm="13828"/>
    </mc:Fallback>
  </mc:AlternateContent>
  <p:extLst>
    <p:ext uri="{3A86A75C-4F4B-4683-9AE1-C65F6400EC91}">
      <p14:laserTraceLst xmlns:p14="http://schemas.microsoft.com/office/powerpoint/2010/main">
        <p14:tracePtLst>
          <p14:tracePt t="339" x="8113713" y="2914650"/>
          <p14:tracePt t="345" x="7951788" y="2965450"/>
          <p14:tracePt t="353" x="7766050" y="3041650"/>
          <p14:tracePt t="361" x="7510463" y="3101975"/>
          <p14:tracePt t="370" x="7289800" y="3135313"/>
          <p14:tracePt t="377" x="7077075" y="3160713"/>
          <p14:tracePt t="385" x="6831013" y="3195638"/>
          <p14:tracePt t="393" x="6534150" y="3211513"/>
          <p14:tracePt t="402" x="6261100" y="3203575"/>
          <p14:tracePt t="408" x="5905500" y="3170238"/>
          <p14:tracePt t="414" x="5522913" y="3127375"/>
          <p14:tracePt t="424" x="5054600" y="3109913"/>
          <p14:tracePt t="431" x="4595813" y="3094038"/>
          <p14:tracePt t="439" x="4265613" y="3076575"/>
          <p14:tracePt t="447" x="4060825" y="3076575"/>
          <p14:tracePt t="455" x="3900488" y="3051175"/>
          <p14:tracePt t="464" x="3789363" y="3033713"/>
          <p14:tracePt t="469" x="3713163" y="3016250"/>
          <p14:tracePt t="478" x="3652838" y="3008313"/>
          <p14:tracePt t="486" x="3594100" y="2982913"/>
          <p14:tracePt t="493" x="3543300" y="2965450"/>
          <p14:tracePt t="501" x="3482975" y="2949575"/>
          <p14:tracePt t="509" x="3406775" y="2922588"/>
          <p14:tracePt t="517" x="3322638" y="2906713"/>
          <p14:tracePt t="525" x="3236913" y="2889250"/>
          <p14:tracePt t="531" x="3135313" y="2881313"/>
          <p14:tracePt t="539" x="2990850" y="2855913"/>
          <p14:tracePt t="547" x="2863850" y="2830513"/>
          <p14:tracePt t="555" x="2760663" y="2813050"/>
          <p14:tracePt t="563" x="2676525" y="2787650"/>
          <p14:tracePt t="571" x="2582863" y="2770188"/>
          <p14:tracePt t="579" x="2489200" y="2770188"/>
          <p14:tracePt t="587" x="2395538" y="2752725"/>
          <p14:tracePt t="593" x="2327275" y="2744788"/>
          <p14:tracePt t="600" x="2251075" y="2736850"/>
          <p14:tracePt t="609" x="2182813" y="2736850"/>
          <p14:tracePt t="617" x="2141538" y="2736850"/>
          <p14:tracePt t="624" x="2124075" y="2736850"/>
          <p14:tracePt t="633" x="2106613" y="2736850"/>
          <p14:tracePt t="911" x="2106613" y="2727325"/>
          <p14:tracePt t="1055" x="2116138" y="2727325"/>
          <p14:tracePt t="1063" x="2132013" y="2719388"/>
          <p14:tracePt t="1071" x="2141538" y="2711450"/>
          <p14:tracePt t="1078" x="2157413" y="2711450"/>
          <p14:tracePt t="1086" x="2192338" y="2711450"/>
          <p14:tracePt t="1092" x="2225675" y="2711450"/>
          <p14:tracePt t="1100" x="2243138" y="2719388"/>
          <p14:tracePt t="1109" x="2268538" y="2727325"/>
          <p14:tracePt t="1117" x="2301875" y="2736850"/>
          <p14:tracePt t="1125" x="2344738" y="2744788"/>
          <p14:tracePt t="1133" x="2379663" y="2744788"/>
          <p14:tracePt t="1141" x="2420938" y="2744788"/>
          <p14:tracePt t="1149" x="2446338" y="2744788"/>
          <p14:tracePt t="1157" x="2471738" y="2744788"/>
          <p14:tracePt t="1162" x="2506663" y="2744788"/>
          <p14:tracePt t="1171" x="2540000" y="2744788"/>
          <p14:tracePt t="1179" x="2565400" y="2744788"/>
          <p14:tracePt t="1187" x="2590800" y="2744788"/>
          <p14:tracePt t="1195" x="2616200" y="2744788"/>
          <p14:tracePt t="1203" x="2641600" y="2744788"/>
          <p14:tracePt t="1211" x="2684463" y="2744788"/>
          <p14:tracePt t="1217" x="2727325" y="2744788"/>
          <p14:tracePt t="1224" x="2770188" y="2744788"/>
          <p14:tracePt t="1233" x="2811463" y="2744788"/>
          <p14:tracePt t="1241" x="2871788" y="2744788"/>
          <p14:tracePt t="1249" x="2930525" y="2752725"/>
          <p14:tracePt t="1257" x="2990850" y="2762250"/>
          <p14:tracePt t="1265" x="3049588" y="2770188"/>
          <p14:tracePt t="1273" x="3109913" y="2778125"/>
          <p14:tracePt t="1279" x="3168650" y="2787650"/>
          <p14:tracePt t="1286" x="3228975" y="2805113"/>
          <p14:tracePt t="1294" x="3287713" y="2813050"/>
          <p14:tracePt t="1303" x="3348038" y="2813050"/>
          <p14:tracePt t="1311" x="3414713" y="2820988"/>
          <p14:tracePt t="1319" x="3475038" y="2820988"/>
          <p14:tracePt t="1327" x="3551238" y="2820988"/>
          <p14:tracePt t="1335" x="3636963" y="2805113"/>
          <p14:tracePt t="1341" x="3721100" y="2787650"/>
          <p14:tracePt t="1349" x="3814763" y="2762250"/>
          <p14:tracePt t="1357" x="3900488" y="2744788"/>
          <p14:tracePt t="1364" x="3959225" y="2719388"/>
          <p14:tracePt t="1373" x="4017963" y="2711450"/>
          <p14:tracePt t="1380" x="4044950" y="2701925"/>
          <p14:tracePt t="1389" x="4060825" y="2701925"/>
          <p14:tracePt t="1397" x="4070350" y="2693988"/>
          <p14:tracePt t="1404" x="4086225" y="2693988"/>
          <p14:tracePt t="1411" x="4095750" y="2693988"/>
          <p14:tracePt t="1547" x="4095750" y="2686050"/>
          <p14:tracePt t="1570" x="4103688" y="2686050"/>
          <p14:tracePt t="1815" x="4103688" y="2676525"/>
          <p14:tracePt t="3497" x="4121150" y="2676525"/>
          <p14:tracePt t="3505" x="4256088" y="2676525"/>
          <p14:tracePt t="3513" x="4410075" y="2676525"/>
          <p14:tracePt t="3521" x="4570413" y="2686050"/>
          <p14:tracePt t="3529" x="4783138" y="2686050"/>
          <p14:tracePt t="3536" x="5046663" y="2676525"/>
          <p14:tracePt t="3544" x="5335588" y="2676525"/>
          <p14:tracePt t="3553" x="5599113" y="2676525"/>
          <p14:tracePt t="3559" x="5802313" y="2676525"/>
          <p14:tracePt t="3568" x="5946775" y="2676525"/>
          <p14:tracePt t="3576" x="6057900" y="2660650"/>
          <p14:tracePt t="3583" x="6159500" y="2651125"/>
          <p14:tracePt t="3591" x="6227763" y="2651125"/>
          <p14:tracePt t="3599" x="6278563" y="2643188"/>
          <p14:tracePt t="3607" x="6296025" y="2633663"/>
          <p14:tracePt t="3613" x="6303963" y="2633663"/>
          <p14:tracePt t="3621" x="6311900" y="2625725"/>
          <p14:tracePt t="3683" x="6329363" y="2625725"/>
          <p14:tracePt t="3691" x="6346825" y="2608263"/>
          <p14:tracePt t="3699" x="6364288" y="2600325"/>
          <p14:tracePt t="3707" x="6389688" y="2592388"/>
          <p14:tracePt t="3715" x="6415088" y="2592388"/>
          <p14:tracePt t="3723" x="6448425" y="2592388"/>
          <p14:tracePt t="3731" x="6456363" y="2592388"/>
          <p14:tracePt t="3737" x="6473825" y="2592388"/>
          <p14:tracePt t="3744" x="6483350" y="2592388"/>
          <p14:tracePt t="3753" x="6499225" y="2592388"/>
          <p14:tracePt t="3760" x="6516688" y="2592388"/>
          <p14:tracePt t="3769" x="6516688" y="2600325"/>
          <p14:tracePt t="3777" x="6534150" y="2600325"/>
          <p14:tracePt t="3792" x="6542088" y="2600325"/>
          <p14:tracePt t="4815" x="6575425" y="2600325"/>
          <p14:tracePt t="4823" x="6737350" y="2660650"/>
          <p14:tracePt t="4831" x="7059613" y="2770188"/>
          <p14:tracePt t="4839" x="7408863" y="2881313"/>
          <p14:tracePt t="4847" x="7910513" y="3109913"/>
          <p14:tracePt t="4855" x="8394700" y="3382963"/>
          <p14:tracePt t="4862" x="8802688" y="3662363"/>
          <p14:tracePt t="4870" x="9074150" y="3806825"/>
          <p14:tracePt t="4877" x="9244013" y="3900488"/>
          <p14:tracePt t="4884" x="9431338" y="3976688"/>
          <p14:tracePt t="4893" x="9575800" y="4019550"/>
          <p14:tracePt t="4901" x="9667875" y="4044950"/>
          <p14:tracePt t="4910" x="9710738" y="4052888"/>
          <p14:tracePt t="4917" x="9728200" y="4052888"/>
          <p14:tracePt t="4955" x="9728200" y="4037013"/>
          <p14:tracePt t="4963" x="9728200" y="4027488"/>
          <p14:tracePt t="4971" x="9720263" y="4019550"/>
          <p14:tracePt t="4979" x="9702800" y="4002088"/>
          <p14:tracePt t="4987" x="9659938" y="3986213"/>
          <p14:tracePt t="4995" x="9601200" y="3968750"/>
          <p14:tracePt t="5001" x="9540875" y="3943350"/>
          <p14:tracePt t="5009" x="9472613" y="3925888"/>
          <p14:tracePt t="5017" x="9413875" y="3883025"/>
          <p14:tracePt t="5025" x="9337675" y="3816350"/>
          <p14:tracePt t="5033" x="9269413" y="3748088"/>
          <p14:tracePt t="5041" x="9201150" y="3679825"/>
          <p14:tracePt t="5049" x="9132888" y="3586163"/>
          <p14:tracePt t="5057" x="9074150" y="3502025"/>
          <p14:tracePt t="5063" x="9013825" y="3408363"/>
          <p14:tracePt t="5071" x="8947150" y="3314700"/>
          <p14:tracePt t="5078" x="8878888" y="3221038"/>
          <p14:tracePt t="5087" x="8793163" y="3119438"/>
          <p14:tracePt t="5095" x="8724900" y="3025775"/>
          <p14:tracePt t="5103" x="8674100" y="2949575"/>
          <p14:tracePt t="5111" x="8640763" y="2881313"/>
          <p14:tracePt t="5119" x="8605838" y="2820988"/>
          <p14:tracePt t="5125" x="8589963" y="2770188"/>
          <p14:tracePt t="5133" x="8580438" y="2727325"/>
          <p14:tracePt t="5141" x="8580438" y="2701925"/>
          <p14:tracePt t="5148" x="8580438" y="2693988"/>
          <p14:tracePt t="5158" x="8580438" y="2686050"/>
          <p14:tracePt t="5166" x="8580438" y="2668588"/>
          <p14:tracePt t="5257" x="8580438" y="2660650"/>
          <p14:tracePt t="5451" x="8589963" y="2651125"/>
          <p14:tracePt t="5459" x="8691563" y="2633663"/>
          <p14:tracePt t="5467" x="8836025" y="2617788"/>
          <p14:tracePt t="5474" x="9039225" y="2592388"/>
          <p14:tracePt t="5482" x="9244013" y="2582863"/>
          <p14:tracePt t="5491" x="9439275" y="2549525"/>
          <p14:tracePt t="5496" x="9601200" y="2524125"/>
          <p14:tracePt t="5505" x="9761538" y="2506663"/>
          <p14:tracePt t="5512" x="9890125" y="2481263"/>
          <p14:tracePt t="5521" x="10009188" y="2481263"/>
          <p14:tracePt t="5530" x="10101263" y="2481263"/>
          <p14:tracePt t="5537" x="10179050" y="2481263"/>
          <p14:tracePt t="5544" x="10229850" y="2481263"/>
          <p14:tracePt t="5553" x="10263188" y="2473325"/>
          <p14:tracePt t="5561" x="10280650" y="2473325"/>
          <p14:tracePt t="5566" x="10280650" y="2463800"/>
          <p14:tracePt t="5599" x="10280650" y="2455863"/>
          <p14:tracePt t="5793" x="10271125" y="2455863"/>
          <p14:tracePt t="5801" x="10169525" y="2473325"/>
          <p14:tracePt t="5809" x="10050463" y="2506663"/>
          <p14:tracePt t="5815" x="9906000" y="2532063"/>
          <p14:tracePt t="5823" x="9745663" y="2582863"/>
          <p14:tracePt t="5831" x="9507538" y="2660650"/>
          <p14:tracePt t="5839" x="9269413" y="2736850"/>
          <p14:tracePt t="5847" x="9005888" y="2820988"/>
          <p14:tracePt t="5855" x="8750300" y="2863850"/>
          <p14:tracePt t="5863" x="8513763" y="2897188"/>
          <p14:tracePt t="5870" x="8266113" y="2932113"/>
          <p14:tracePt t="5877" x="8020050" y="2957513"/>
          <p14:tracePt t="5884" x="7791450" y="3008313"/>
          <p14:tracePt t="5893" x="7621588" y="3041650"/>
          <p14:tracePt t="5901" x="7510463" y="3076575"/>
          <p14:tracePt t="5909" x="7408863" y="3101975"/>
          <p14:tracePt t="5917" x="7307263" y="3127375"/>
          <p14:tracePt t="5925" x="7213600" y="3152775"/>
          <p14:tracePt t="5933" x="7127875" y="3178175"/>
          <p14:tracePt t="5939" x="7043738" y="3203575"/>
          <p14:tracePt t="5947" x="6950075" y="3221038"/>
          <p14:tracePt t="5954" x="6873875" y="3246438"/>
          <p14:tracePt t="5963" x="6813550" y="3263900"/>
          <p14:tracePt t="5971" x="6737350" y="3289300"/>
          <p14:tracePt t="5978" x="6669088" y="3305175"/>
          <p14:tracePt t="5987" x="6610350" y="3330575"/>
          <p14:tracePt t="5995" x="6542088" y="3348038"/>
          <p14:tracePt t="6002" x="6499225" y="3365500"/>
          <p14:tracePt t="6009" x="6448425" y="3390900"/>
          <p14:tracePt t="6016" x="6423025" y="3390900"/>
          <p14:tracePt t="6025" x="6405563" y="3408363"/>
          <p14:tracePt t="6033" x="6397625" y="3424238"/>
          <p14:tracePt t="6041" x="6380163" y="3424238"/>
          <p14:tracePt t="6049" x="6372225" y="3433763"/>
          <p14:tracePt t="6625" x="6380163" y="3433763"/>
          <p14:tracePt t="6633" x="6559550" y="3408363"/>
          <p14:tracePt t="6641" x="6805613" y="3382963"/>
          <p14:tracePt t="6649" x="7102475" y="3390900"/>
          <p14:tracePt t="6657" x="7373938" y="3416300"/>
          <p14:tracePt t="6665" x="7586663" y="3433763"/>
          <p14:tracePt t="6673" x="7740650" y="3441700"/>
          <p14:tracePt t="6681" x="7850188" y="3467100"/>
          <p14:tracePt t="6689" x="7943850" y="3492500"/>
          <p14:tracePt t="6696" x="8029575" y="3535363"/>
          <p14:tracePt t="6703" x="8113713" y="3594100"/>
          <p14:tracePt t="6711" x="8174038" y="3654425"/>
          <p14:tracePt t="6719" x="8240713" y="3722688"/>
          <p14:tracePt t="6727" x="8301038" y="3816350"/>
          <p14:tracePt t="6736" x="8334375" y="3900488"/>
          <p14:tracePt t="6743" x="8343900" y="4002088"/>
          <p14:tracePt t="6751" x="8351838" y="4121150"/>
          <p14:tracePt t="6758" x="8326438" y="4232275"/>
          <p14:tracePt t="6765" x="8258175" y="4368800"/>
          <p14:tracePt t="6773" x="8156575" y="4495800"/>
          <p14:tracePt t="6781" x="8029575" y="4648200"/>
          <p14:tracePt t="6789" x="7850188" y="4784725"/>
          <p14:tracePt t="6797" x="7646988" y="4903788"/>
          <p14:tracePt t="6805" x="7451725" y="5013325"/>
          <p14:tracePt t="6813" x="7264400" y="5099050"/>
          <p14:tracePt t="6819" x="7102475" y="5183188"/>
          <p14:tracePt t="6827" x="6915150" y="5268913"/>
          <p14:tracePt t="6835" x="6678613" y="5345113"/>
          <p14:tracePt t="6843" x="6423025" y="5413375"/>
          <p14:tracePt t="6850" x="6167438" y="5472113"/>
          <p14:tracePt t="6858" x="5921375" y="5507038"/>
          <p14:tracePt t="6867" x="5641975" y="5557838"/>
          <p14:tracePt t="6875" x="5446713" y="5583238"/>
          <p14:tracePt t="6881" x="5310188" y="5608638"/>
          <p14:tracePt t="6889" x="5165725" y="5608638"/>
          <p14:tracePt t="6897" x="5038725" y="5608638"/>
          <p14:tracePt t="6905" x="4953000" y="5591175"/>
          <p14:tracePt t="6913" x="4894263" y="5575300"/>
          <p14:tracePt t="6921" x="4826000" y="5549900"/>
          <p14:tracePt t="6929" x="4765675" y="5532438"/>
          <p14:tracePt t="6937" x="4732338" y="5507038"/>
          <p14:tracePt t="6943" x="4664075" y="5456238"/>
          <p14:tracePt t="6951" x="4587875" y="5405438"/>
          <p14:tracePt t="6959" x="4494213" y="5337175"/>
          <p14:tracePt t="6966" x="4410075" y="5268913"/>
          <p14:tracePt t="6975" x="4316413" y="5183188"/>
          <p14:tracePt t="6982" x="4230688" y="5106988"/>
          <p14:tracePt t="6991" x="4154488" y="5022850"/>
          <p14:tracePt t="6999" x="4086225" y="4962525"/>
          <p14:tracePt t="7005" x="4044950" y="4894263"/>
          <p14:tracePt t="7013" x="4002088" y="4827588"/>
          <p14:tracePt t="7021" x="3984625" y="4784725"/>
          <p14:tracePt t="7029" x="3959225" y="4724400"/>
          <p14:tracePt t="7036" x="3951288" y="4665663"/>
          <p14:tracePt t="7044" x="3933825" y="4597400"/>
          <p14:tracePt t="7053" x="3925888" y="4538663"/>
          <p14:tracePt t="7061" x="3908425" y="4495800"/>
          <p14:tracePt t="7067" x="3890963" y="4445000"/>
          <p14:tracePt t="7075" x="3890963" y="4427538"/>
          <p14:tracePt t="7082" x="3883025" y="4402138"/>
          <p14:tracePt t="7092" x="3873500" y="4376738"/>
          <p14:tracePt t="7099" x="3865563" y="4351338"/>
          <p14:tracePt t="7106" x="3848100" y="4308475"/>
          <p14:tracePt t="7115" x="3832225" y="4257675"/>
          <p14:tracePt t="7122" x="3814763" y="4240213"/>
          <p14:tracePt t="7129" x="3814763" y="4224338"/>
          <p14:tracePt t="7137" x="3814763" y="4206875"/>
          <p14:tracePt t="7145" x="3814763" y="4197350"/>
          <p14:tracePt t="7152" x="3832225" y="4181475"/>
          <p14:tracePt t="7161" x="3848100" y="4164013"/>
          <p14:tracePt t="7169" x="3857625" y="4146550"/>
          <p14:tracePt t="7177" x="3873500" y="4138613"/>
          <p14:tracePt t="7185" x="3890963" y="4121150"/>
          <p14:tracePt t="7191" x="3908425" y="4105275"/>
          <p14:tracePt t="7199" x="3925888" y="4087813"/>
          <p14:tracePt t="7207" x="3933825" y="4079875"/>
          <p14:tracePt t="7215" x="3951288" y="4062413"/>
          <p14:tracePt t="7224" x="3967163" y="4052888"/>
          <p14:tracePt t="7231" x="3984625" y="4037013"/>
          <p14:tracePt t="7239" x="4002088" y="4019550"/>
          <p14:tracePt t="7247" x="4035425" y="4002088"/>
          <p14:tracePt t="7253" x="4103688" y="3986213"/>
          <p14:tracePt t="7261" x="4171950" y="3960813"/>
          <p14:tracePt t="7270" x="4240213" y="3943350"/>
          <p14:tracePt t="7278" x="4298950" y="3925888"/>
          <p14:tracePt t="7286" x="4359275" y="3900488"/>
          <p14:tracePt t="7293" x="4410075" y="3883025"/>
          <p14:tracePt t="7301" x="4425950" y="3875088"/>
          <p14:tracePt t="7309" x="4443413" y="3857625"/>
          <p14:tracePt t="7315" x="4460875" y="3849688"/>
          <p14:tracePt t="7323" x="4468813" y="3849688"/>
          <p14:tracePt t="7331" x="4476750" y="3849688"/>
          <p14:tracePt t="7339" x="4486275" y="3849688"/>
          <p14:tracePt t="7501" x="4486275" y="3841750"/>
          <p14:tracePt t="7661" x="4486275" y="3832225"/>
          <p14:tracePt t="7797" x="4476750" y="3832225"/>
          <p14:tracePt t="7805" x="4468813" y="3816350"/>
          <p14:tracePt t="7813" x="4460875" y="3806825"/>
          <p14:tracePt t="7819" x="4451350" y="3798888"/>
          <p14:tracePt t="7828" x="4435475" y="3798888"/>
          <p14:tracePt t="7835" x="4418013" y="3790950"/>
          <p14:tracePt t="7843" x="4400550" y="3773488"/>
          <p14:tracePt t="7851" x="4400550" y="3763963"/>
          <p14:tracePt t="7859" x="4384675" y="3756025"/>
          <p14:tracePt t="7867" x="4375150" y="3756025"/>
          <p14:tracePt t="7875" x="4375150" y="3748088"/>
          <p14:tracePt t="7880" x="4367213" y="3748088"/>
          <p14:tracePt t="7901" x="4359275" y="3748088"/>
          <p14:tracePt t="10627" x="4367213" y="3763963"/>
          <p14:tracePt t="10635" x="4384675" y="3832225"/>
          <p14:tracePt t="10643" x="4392613" y="3867150"/>
          <p14:tracePt t="10651" x="4392613" y="3892550"/>
          <p14:tracePt t="10657" x="4400550" y="3917950"/>
          <p14:tracePt t="10665" x="4410075" y="3951288"/>
          <p14:tracePt t="10673" x="4410075" y="3994150"/>
          <p14:tracePt t="10681" x="4418013" y="4052888"/>
          <p14:tracePt t="10689" x="4443413" y="4121150"/>
          <p14:tracePt t="10697" x="4451350" y="4164013"/>
          <p14:tracePt t="10704" x="4468813" y="4214813"/>
          <p14:tracePt t="10713" x="4486275" y="4257675"/>
          <p14:tracePt t="10719" x="4511675" y="4325938"/>
          <p14:tracePt t="10727" x="4529138" y="4384675"/>
          <p14:tracePt t="10735" x="4545013" y="4445000"/>
          <p14:tracePt t="10743" x="4570413" y="4503738"/>
          <p14:tracePt t="10751" x="4605338" y="4572000"/>
          <p14:tracePt t="10758" x="4621213" y="4630738"/>
          <p14:tracePt t="10767" x="4638675" y="4673600"/>
          <p14:tracePt t="10775" x="4656138" y="4724400"/>
          <p14:tracePt t="10781" x="4664075" y="4741863"/>
          <p14:tracePt t="10789" x="4673600" y="4749800"/>
          <p14:tracePt t="10798" x="4681538" y="4749800"/>
          <p14:tracePt t="10887" x="4681538" y="4741863"/>
          <p14:tracePt t="10895" x="4681538" y="4724400"/>
          <p14:tracePt t="10903" x="4681538" y="4716463"/>
          <p14:tracePt t="10909" x="4681538" y="4699000"/>
          <p14:tracePt t="10917" x="4673600" y="4683125"/>
          <p14:tracePt t="10925" x="4664075" y="4665663"/>
          <p14:tracePt t="10933" x="4656138" y="4648200"/>
          <p14:tracePt t="10941" x="4646613" y="4630738"/>
          <p14:tracePt t="10949" x="4646613" y="4622800"/>
          <p14:tracePt t="10958" x="4646613" y="4614863"/>
          <p14:tracePt t="10965" x="4646613" y="4597400"/>
          <p14:tracePt t="10971" x="4638675" y="4597400"/>
          <p14:tracePt t="10979" x="4638675" y="4579938"/>
          <p14:tracePt t="10987" x="4630738" y="4572000"/>
          <p14:tracePt t="11003" x="4630738" y="4564063"/>
          <p14:tracePt t="11010" x="4621213" y="4546600"/>
          <p14:tracePt t="11018" x="4613275" y="4546600"/>
          <p14:tracePt t="11027" x="4613275" y="4538663"/>
          <p14:tracePt t="11033" x="4605338" y="4529138"/>
          <p14:tracePt t="11404" x="4595813" y="4529138"/>
          <p14:tracePt t="11412" x="4587875" y="4521200"/>
          <p14:tracePt t="11422" x="4587875" y="4513263"/>
          <p14:tracePt t="11429" x="4579938" y="4513263"/>
          <p14:tracePt t="11438" x="4570413" y="4513263"/>
          <p14:tracePt t="11449" x="4562475" y="4503738"/>
          <p14:tracePt t="11499" x="4554538" y="4495800"/>
          <p14:tracePt t="11507" x="4545013" y="4486275"/>
          <p14:tracePt t="11523" x="4537075" y="4486275"/>
          <p14:tracePt t="11531" x="4529138" y="4478338"/>
          <p14:tracePt t="11537" x="4519613" y="4470400"/>
          <p14:tracePt t="11553" x="4511675" y="4470400"/>
          <p14:tracePt t="11561" x="4503738" y="4460875"/>
          <p14:tracePt t="11589" x="4503738" y="4452938"/>
          <p14:tracePt t="11595" x="4494213" y="4452938"/>
          <p14:tracePt t="11639" x="4486275" y="4452938"/>
          <p14:tracePt t="11662" x="4476750" y="4445000"/>
          <p14:tracePt t="11681" x="4476750" y="4435475"/>
          <p14:tracePt t="11705" x="4468813" y="4435475"/>
          <p14:tracePt t="11727" x="4460875" y="4427538"/>
          <p14:tracePt t="11747" x="4451350" y="4419600"/>
          <p14:tracePt t="11755" x="4443413" y="4419600"/>
          <p14:tracePt t="11763" x="4435475" y="4410075"/>
          <p14:tracePt t="11771" x="4435475" y="4402138"/>
          <p14:tracePt t="11783" x="4425950" y="4402138"/>
          <p14:tracePt t="11788" x="4418013" y="4402138"/>
          <p14:tracePt t="11797" x="4418013" y="4394200"/>
          <p14:tracePt t="11805" x="4410075" y="4394200"/>
          <p14:tracePt t="11813" x="4400550" y="4384675"/>
          <p14:tracePt t="12983" x="4410075" y="4384675"/>
          <p14:tracePt t="12991" x="4494213" y="4359275"/>
          <p14:tracePt t="13000" x="4638675" y="4333875"/>
          <p14:tracePt t="13008" x="4783138" y="4316413"/>
          <p14:tracePt t="13015" x="4894263" y="4291013"/>
          <p14:tracePt t="13023" x="5013325" y="4265613"/>
          <p14:tracePt t="13030" x="5122863" y="4257675"/>
          <p14:tracePt t="13040" x="5224463" y="4249738"/>
          <p14:tracePt t="13048" x="5310188" y="4232275"/>
          <p14:tracePt t="13053" x="5360988" y="4232275"/>
          <p14:tracePt t="13061" x="5403850" y="4232275"/>
          <p14:tracePt t="13069" x="5411788" y="4232275"/>
          <p14:tracePt t="13077" x="5421313" y="4232275"/>
        </p14:tracePtLst>
      </p14:laserTrace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A40E5-9C4B-4E31-A621-FB78A2BC1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factors influencing price elasticity of demand or 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132BE-E78B-4249-A164-96D7850C3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Time (for example price for petrol falls by 20% this week, demand is likely to fall by only a few percent because people use their cars to carry out tasks every single day to go to work, buy groceries etc.</a:t>
            </a:r>
          </a:p>
          <a:p>
            <a:r>
              <a:rPr lang="en-GB" dirty="0"/>
              <a:t>Competition for the same product (when there are perfect substitutes for example farmers)</a:t>
            </a:r>
          </a:p>
          <a:p>
            <a:r>
              <a:rPr lang="en-GB" dirty="0"/>
              <a:t>Branding (Apple, Samsung, Nokia)</a:t>
            </a:r>
          </a:p>
          <a:p>
            <a:r>
              <a:rPr lang="en-GB" dirty="0"/>
              <a:t>The proportion of income spent on a product (less income spent on a product, demand is likely to be inelastic)</a:t>
            </a:r>
          </a:p>
          <a:p>
            <a:r>
              <a:rPr lang="en-GB" dirty="0"/>
              <a:t>Location (hotels with great views)</a:t>
            </a:r>
          </a:p>
        </p:txBody>
      </p:sp>
    </p:spTree>
    <p:extLst>
      <p:ext uri="{BB962C8B-B14F-4D97-AF65-F5344CB8AC3E}">
        <p14:creationId xmlns:p14="http://schemas.microsoft.com/office/powerpoint/2010/main" val="2556617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8A932A-81A8-43AB-AE15-DA849B94D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833"/>
            <a:ext cx="4215063" cy="2398713"/>
          </a:xfrm>
        </p:spPr>
        <p:txBody>
          <a:bodyPr>
            <a:normAutofit/>
          </a:bodyPr>
          <a:lstStyle/>
          <a:p>
            <a:r>
              <a:rPr lang="en-GB" dirty="0"/>
              <a:t>YED or income elasticity of demand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90AC9D-B917-4877-AA2F-2C325742A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226" y="934447"/>
            <a:ext cx="9183530" cy="128569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FCB7E-BAA9-4FFA-AF28-F3F2CDA76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753" y="2473711"/>
            <a:ext cx="6406356" cy="271284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r>
              <a:rPr lang="en-GB" sz="2000" b="1" dirty="0"/>
              <a:t>Income elasticity of demand (YED) measures the responsiveness of demand to a change in income.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32508C-62EA-47B7-BE25-DF771D988284}"/>
              </a:ext>
            </a:extLst>
          </p:cNvPr>
          <p:cNvSpPr txBox="1"/>
          <p:nvPr/>
        </p:nvSpPr>
        <p:spPr>
          <a:xfrm>
            <a:off x="1725936" y="6010372"/>
            <a:ext cx="93615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>
                <a:hlinkClick r:id="rId3"/>
              </a:rPr>
              <a:t>https://www.economicshelp.org/wp-content/uploads/2012/11/income-elasticity-explained.png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487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CC4BDB-5B81-4023-B967-7DF04BC13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Graphical user interface, diagram, application&#10;&#10;Description automatically generated with medium confidence">
            <a:extLst>
              <a:ext uri="{FF2B5EF4-FFF2-40B4-BE49-F238E27FC236}">
                <a16:creationId xmlns:a16="http://schemas.microsoft.com/office/drawing/2014/main" id="{5CA6AB6E-6C00-48D8-9549-1685E8C219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10" r="-1" b="-1"/>
          <a:stretch/>
        </p:blipFill>
        <p:spPr>
          <a:xfrm>
            <a:off x="206719" y="1265"/>
            <a:ext cx="11825056" cy="6856735"/>
          </a:xfrm>
          <a:custGeom>
            <a:avLst/>
            <a:gdLst/>
            <a:ahLst/>
            <a:cxnLst/>
            <a:rect l="l" t="t" r="r" b="b"/>
            <a:pathLst>
              <a:path w="12191271" h="6850048">
                <a:moveTo>
                  <a:pt x="636938" y="0"/>
                </a:moveTo>
                <a:lnTo>
                  <a:pt x="12191271" y="0"/>
                </a:lnTo>
                <a:lnTo>
                  <a:pt x="12191271" y="34"/>
                </a:lnTo>
                <a:lnTo>
                  <a:pt x="12188836" y="26696"/>
                </a:lnTo>
                <a:cubicBezTo>
                  <a:pt x="12159738" y="43228"/>
                  <a:pt x="12151834" y="118002"/>
                  <a:pt x="12131136" y="168244"/>
                </a:cubicBezTo>
                <a:cubicBezTo>
                  <a:pt x="12124808" y="199505"/>
                  <a:pt x="12149886" y="254732"/>
                  <a:pt x="12134482" y="260696"/>
                </a:cubicBezTo>
                <a:cubicBezTo>
                  <a:pt x="12141738" y="278745"/>
                  <a:pt x="12126232" y="287417"/>
                  <a:pt x="12123358" y="303160"/>
                </a:cubicBezTo>
                <a:cubicBezTo>
                  <a:pt x="12127622" y="318147"/>
                  <a:pt x="12122174" y="322795"/>
                  <a:pt x="12119930" y="334153"/>
                </a:cubicBezTo>
                <a:cubicBezTo>
                  <a:pt x="12122824" y="340739"/>
                  <a:pt x="12121652" y="350621"/>
                  <a:pt x="12117292" y="352523"/>
                </a:cubicBezTo>
                <a:cubicBezTo>
                  <a:pt x="12108502" y="344302"/>
                  <a:pt x="12109672" y="380554"/>
                  <a:pt x="12103022" y="380764"/>
                </a:cubicBezTo>
                <a:cubicBezTo>
                  <a:pt x="12099682" y="400323"/>
                  <a:pt x="12099092" y="490383"/>
                  <a:pt x="12087384" y="501357"/>
                </a:cubicBezTo>
                <a:cubicBezTo>
                  <a:pt x="12078470" y="540103"/>
                  <a:pt x="12088892" y="604695"/>
                  <a:pt x="12086884" y="621818"/>
                </a:cubicBezTo>
                <a:cubicBezTo>
                  <a:pt x="12103872" y="645808"/>
                  <a:pt x="12046274" y="710838"/>
                  <a:pt x="12037912" y="783603"/>
                </a:cubicBezTo>
                <a:cubicBezTo>
                  <a:pt x="12038728" y="794128"/>
                  <a:pt x="12038178" y="799388"/>
                  <a:pt x="12033652" y="800460"/>
                </a:cubicBezTo>
                <a:cubicBezTo>
                  <a:pt x="12030680" y="822866"/>
                  <a:pt x="12018000" y="839465"/>
                  <a:pt x="12021616" y="857543"/>
                </a:cubicBezTo>
                <a:cubicBezTo>
                  <a:pt x="12012916" y="850673"/>
                  <a:pt x="12020790" y="891755"/>
                  <a:pt x="12011726" y="892266"/>
                </a:cubicBezTo>
                <a:cubicBezTo>
                  <a:pt x="12007210" y="905052"/>
                  <a:pt x="11997872" y="927582"/>
                  <a:pt x="11994512" y="934260"/>
                </a:cubicBezTo>
                <a:lnTo>
                  <a:pt x="11991560" y="932336"/>
                </a:lnTo>
                <a:lnTo>
                  <a:pt x="11990514" y="940487"/>
                </a:lnTo>
                <a:lnTo>
                  <a:pt x="11988602" y="958836"/>
                </a:lnTo>
                <a:cubicBezTo>
                  <a:pt x="11985966" y="966456"/>
                  <a:pt x="11975758" y="977088"/>
                  <a:pt x="11974700" y="986207"/>
                </a:cubicBezTo>
                <a:cubicBezTo>
                  <a:pt x="11970938" y="1004735"/>
                  <a:pt x="11977876" y="1007075"/>
                  <a:pt x="11982258" y="1013556"/>
                </a:cubicBezTo>
                <a:cubicBezTo>
                  <a:pt x="11981214" y="1026451"/>
                  <a:pt x="11971950" y="1050442"/>
                  <a:pt x="11968448" y="1063580"/>
                </a:cubicBezTo>
                <a:cubicBezTo>
                  <a:pt x="11964708" y="1069989"/>
                  <a:pt x="11969836" y="1093522"/>
                  <a:pt x="11961240" y="1092388"/>
                </a:cubicBezTo>
                <a:cubicBezTo>
                  <a:pt x="11960426" y="1105603"/>
                  <a:pt x="11958786" y="1112923"/>
                  <a:pt x="11957400" y="1120089"/>
                </a:cubicBezTo>
                <a:lnTo>
                  <a:pt x="11952458" y="1136369"/>
                </a:lnTo>
                <a:cubicBezTo>
                  <a:pt x="11950090" y="1140925"/>
                  <a:pt x="11948538" y="1146011"/>
                  <a:pt x="11948726" y="1152132"/>
                </a:cubicBezTo>
                <a:lnTo>
                  <a:pt x="11949742" y="1158140"/>
                </a:lnTo>
                <a:lnTo>
                  <a:pt x="11948154" y="1158608"/>
                </a:lnTo>
                <a:cubicBezTo>
                  <a:pt x="11945686" y="1158803"/>
                  <a:pt x="11928734" y="1161056"/>
                  <a:pt x="11927260" y="1180442"/>
                </a:cubicBezTo>
                <a:cubicBezTo>
                  <a:pt x="11921496" y="1192709"/>
                  <a:pt x="11919204" y="1203402"/>
                  <a:pt x="11915994" y="1221353"/>
                </a:cubicBezTo>
                <a:cubicBezTo>
                  <a:pt x="11915516" y="1232713"/>
                  <a:pt x="11926308" y="1235102"/>
                  <a:pt x="11924388" y="1248604"/>
                </a:cubicBezTo>
                <a:cubicBezTo>
                  <a:pt x="11911346" y="1301115"/>
                  <a:pt x="11929638" y="1279167"/>
                  <a:pt x="11916648" y="1307095"/>
                </a:cubicBezTo>
                <a:cubicBezTo>
                  <a:pt x="11915436" y="1312439"/>
                  <a:pt x="11915606" y="1317191"/>
                  <a:pt x="11916360" y="1321583"/>
                </a:cubicBezTo>
                <a:lnTo>
                  <a:pt x="11918132" y="1328373"/>
                </a:lnTo>
                <a:lnTo>
                  <a:pt x="11911374" y="1349635"/>
                </a:lnTo>
                <a:cubicBezTo>
                  <a:pt x="11908688" y="1360345"/>
                  <a:pt x="11906470" y="1371840"/>
                  <a:pt x="11904778" y="1383852"/>
                </a:cubicBezTo>
                <a:cubicBezTo>
                  <a:pt x="11907652" y="1387748"/>
                  <a:pt x="11902226" y="1395665"/>
                  <a:pt x="11900890" y="1399838"/>
                </a:cubicBezTo>
                <a:cubicBezTo>
                  <a:pt x="11902940" y="1400643"/>
                  <a:pt x="11902928" y="1410976"/>
                  <a:pt x="11900874" y="1413889"/>
                </a:cubicBezTo>
                <a:cubicBezTo>
                  <a:pt x="11886092" y="1485537"/>
                  <a:pt x="11909474" y="1450776"/>
                  <a:pt x="11893500" y="1491153"/>
                </a:cubicBezTo>
                <a:cubicBezTo>
                  <a:pt x="11892154" y="1498399"/>
                  <a:pt x="11892622" y="1504376"/>
                  <a:pt x="11893858" y="1509677"/>
                </a:cubicBezTo>
                <a:lnTo>
                  <a:pt x="11897264" y="1519651"/>
                </a:lnTo>
                <a:lnTo>
                  <a:pt x="11895090" y="1525679"/>
                </a:lnTo>
                <a:cubicBezTo>
                  <a:pt x="11892484" y="1550498"/>
                  <a:pt x="11896104" y="1559433"/>
                  <a:pt x="11890274" y="1572282"/>
                </a:cubicBezTo>
                <a:cubicBezTo>
                  <a:pt x="11897250" y="1597020"/>
                  <a:pt x="11889764" y="1586796"/>
                  <a:pt x="11886744" y="1602539"/>
                </a:cubicBezTo>
                <a:cubicBezTo>
                  <a:pt x="11883642" y="1614697"/>
                  <a:pt x="11882502" y="1589859"/>
                  <a:pt x="11880728" y="1602238"/>
                </a:cubicBezTo>
                <a:cubicBezTo>
                  <a:pt x="11881720" y="1616707"/>
                  <a:pt x="11874476" y="1613372"/>
                  <a:pt x="11875940" y="1628576"/>
                </a:cubicBezTo>
                <a:cubicBezTo>
                  <a:pt x="11881788" y="1627172"/>
                  <a:pt x="11872080" y="1656092"/>
                  <a:pt x="11876794" y="1658841"/>
                </a:cubicBezTo>
                <a:lnTo>
                  <a:pt x="11876694" y="1659046"/>
                </a:lnTo>
                <a:cubicBezTo>
                  <a:pt x="11866634" y="1667627"/>
                  <a:pt x="11851866" y="1763404"/>
                  <a:pt x="11841806" y="1771984"/>
                </a:cubicBezTo>
                <a:cubicBezTo>
                  <a:pt x="11810410" y="1824881"/>
                  <a:pt x="11780100" y="1952023"/>
                  <a:pt x="11765636" y="2016516"/>
                </a:cubicBezTo>
                <a:cubicBezTo>
                  <a:pt x="11751172" y="2081009"/>
                  <a:pt x="11756430" y="2114985"/>
                  <a:pt x="11755018" y="2158942"/>
                </a:cubicBezTo>
                <a:lnTo>
                  <a:pt x="11756288" y="2240371"/>
                </a:lnTo>
                <a:lnTo>
                  <a:pt x="11751858" y="2253578"/>
                </a:lnTo>
                <a:cubicBezTo>
                  <a:pt x="11750642" y="2255242"/>
                  <a:pt x="11750294" y="2257858"/>
                  <a:pt x="11752262" y="2273603"/>
                </a:cubicBezTo>
                <a:cubicBezTo>
                  <a:pt x="11740738" y="2308149"/>
                  <a:pt x="11737736" y="2368195"/>
                  <a:pt x="11722998" y="2393147"/>
                </a:cubicBezTo>
                <a:cubicBezTo>
                  <a:pt x="11727870" y="2391170"/>
                  <a:pt x="11729790" y="2408227"/>
                  <a:pt x="11726462" y="2418325"/>
                </a:cubicBezTo>
                <a:cubicBezTo>
                  <a:pt x="11745428" y="2412080"/>
                  <a:pt x="11706204" y="2455637"/>
                  <a:pt x="11717312" y="2469703"/>
                </a:cubicBezTo>
                <a:cubicBezTo>
                  <a:pt x="11706060" y="2466046"/>
                  <a:pt x="11682162" y="2507996"/>
                  <a:pt x="11689052" y="2534428"/>
                </a:cubicBezTo>
                <a:cubicBezTo>
                  <a:pt x="11683298" y="2568704"/>
                  <a:pt x="11671550" y="2590146"/>
                  <a:pt x="11671572" y="2628315"/>
                </a:cubicBezTo>
                <a:cubicBezTo>
                  <a:pt x="11669958" y="2628904"/>
                  <a:pt x="11668516" y="2630315"/>
                  <a:pt x="11667202" y="2632291"/>
                </a:cubicBezTo>
                <a:lnTo>
                  <a:pt x="11663792" y="2639275"/>
                </a:lnTo>
                <a:lnTo>
                  <a:pt x="11663828" y="2640882"/>
                </a:lnTo>
                <a:cubicBezTo>
                  <a:pt x="11663260" y="2646928"/>
                  <a:pt x="11662318" y="2649787"/>
                  <a:pt x="11661216" y="2651232"/>
                </a:cubicBezTo>
                <a:lnTo>
                  <a:pt x="11659736" y="2651998"/>
                </a:lnTo>
                <a:lnTo>
                  <a:pt x="11657658" y="2658628"/>
                </a:lnTo>
                <a:lnTo>
                  <a:pt x="11652798" y="2670425"/>
                </a:lnTo>
                <a:lnTo>
                  <a:pt x="11652608" y="2673819"/>
                </a:lnTo>
                <a:lnTo>
                  <a:pt x="11646398" y="2693461"/>
                </a:lnTo>
                <a:lnTo>
                  <a:pt x="11646654" y="2694295"/>
                </a:lnTo>
                <a:cubicBezTo>
                  <a:pt x="11647086" y="2696613"/>
                  <a:pt x="11647138" y="2699170"/>
                  <a:pt x="11646396" y="2702293"/>
                </a:cubicBezTo>
                <a:cubicBezTo>
                  <a:pt x="11652536" y="2705759"/>
                  <a:pt x="11647852" y="2707391"/>
                  <a:pt x="11645122" y="2716295"/>
                </a:cubicBezTo>
                <a:cubicBezTo>
                  <a:pt x="11654048" y="2723663"/>
                  <a:pt x="11643268" y="2743972"/>
                  <a:pt x="11646406" y="2755554"/>
                </a:cubicBezTo>
                <a:cubicBezTo>
                  <a:pt x="11644200" y="2761932"/>
                  <a:pt x="11642026" y="2768809"/>
                  <a:pt x="11639970" y="2776095"/>
                </a:cubicBezTo>
                <a:lnTo>
                  <a:pt x="11638858" y="2780546"/>
                </a:lnTo>
                <a:lnTo>
                  <a:pt x="11638912" y="2780766"/>
                </a:lnTo>
                <a:cubicBezTo>
                  <a:pt x="11638832" y="2782014"/>
                  <a:pt x="11638528" y="2783583"/>
                  <a:pt x="11637890" y="2785722"/>
                </a:cubicBezTo>
                <a:lnTo>
                  <a:pt x="11636832" y="2788662"/>
                </a:lnTo>
                <a:lnTo>
                  <a:pt x="11634674" y="2797295"/>
                </a:lnTo>
                <a:lnTo>
                  <a:pt x="11634434" y="2801139"/>
                </a:lnTo>
                <a:cubicBezTo>
                  <a:pt x="11635286" y="2816294"/>
                  <a:pt x="11647702" y="2823339"/>
                  <a:pt x="11638528" y="2839295"/>
                </a:cubicBezTo>
                <a:cubicBezTo>
                  <a:pt x="11636094" y="2865138"/>
                  <a:pt x="11641034" y="2884181"/>
                  <a:pt x="11634070" y="2906237"/>
                </a:cubicBezTo>
                <a:cubicBezTo>
                  <a:pt x="11631818" y="2930445"/>
                  <a:pt x="11632514" y="2952380"/>
                  <a:pt x="11628506" y="2972091"/>
                </a:cubicBezTo>
                <a:cubicBezTo>
                  <a:pt x="11629844" y="2981191"/>
                  <a:pt x="11625508" y="2988486"/>
                  <a:pt x="11625932" y="2995729"/>
                </a:cubicBezTo>
                <a:cubicBezTo>
                  <a:pt x="11626358" y="3002972"/>
                  <a:pt x="11636102" y="3002605"/>
                  <a:pt x="11631060" y="3015551"/>
                </a:cubicBezTo>
                <a:cubicBezTo>
                  <a:pt x="11639036" y="3026970"/>
                  <a:pt x="11634852" y="3046550"/>
                  <a:pt x="11634862" y="3052653"/>
                </a:cubicBezTo>
                <a:lnTo>
                  <a:pt x="11638472" y="3085161"/>
                </a:lnTo>
                <a:lnTo>
                  <a:pt x="11617590" y="3113393"/>
                </a:lnTo>
                <a:cubicBezTo>
                  <a:pt x="11621846" y="3121866"/>
                  <a:pt x="11613122" y="3148828"/>
                  <a:pt x="11622718" y="3149063"/>
                </a:cubicBezTo>
                <a:cubicBezTo>
                  <a:pt x="11620874" y="3159401"/>
                  <a:pt x="11616380" y="3164407"/>
                  <a:pt x="11622820" y="3163072"/>
                </a:cubicBezTo>
                <a:cubicBezTo>
                  <a:pt x="11622276" y="3170605"/>
                  <a:pt x="11620826" y="3184783"/>
                  <a:pt x="11619438" y="3194257"/>
                </a:cubicBezTo>
                <a:lnTo>
                  <a:pt x="11614494" y="3219915"/>
                </a:lnTo>
                <a:lnTo>
                  <a:pt x="11613098" y="3221731"/>
                </a:lnTo>
                <a:cubicBezTo>
                  <a:pt x="11612634" y="3224213"/>
                  <a:pt x="11612392" y="3231115"/>
                  <a:pt x="11611708" y="3234801"/>
                </a:cubicBezTo>
                <a:lnTo>
                  <a:pt x="11609006" y="3243851"/>
                </a:lnTo>
                <a:cubicBezTo>
                  <a:pt x="11607894" y="3246676"/>
                  <a:pt x="11606598" y="3249062"/>
                  <a:pt x="11605054" y="3250812"/>
                </a:cubicBezTo>
                <a:cubicBezTo>
                  <a:pt x="11608816" y="3286401"/>
                  <a:pt x="11599242" y="3315146"/>
                  <a:pt x="11596882" y="3351401"/>
                </a:cubicBezTo>
                <a:cubicBezTo>
                  <a:pt x="11606320" y="3370932"/>
                  <a:pt x="11574486" y="3407777"/>
                  <a:pt x="11562942" y="3412738"/>
                </a:cubicBezTo>
                <a:cubicBezTo>
                  <a:pt x="11558508" y="3443835"/>
                  <a:pt x="11567878" y="3479425"/>
                  <a:pt x="11562930" y="3515212"/>
                </a:cubicBezTo>
                <a:lnTo>
                  <a:pt x="11545452" y="3647527"/>
                </a:lnTo>
                <a:cubicBezTo>
                  <a:pt x="11538634" y="3726778"/>
                  <a:pt x="11536610" y="3789073"/>
                  <a:pt x="11537114" y="3864465"/>
                </a:cubicBezTo>
                <a:cubicBezTo>
                  <a:pt x="11537618" y="3939858"/>
                  <a:pt x="11535598" y="4034053"/>
                  <a:pt x="11548476" y="4099881"/>
                </a:cubicBezTo>
                <a:lnTo>
                  <a:pt x="11552432" y="4165133"/>
                </a:lnTo>
                <a:lnTo>
                  <a:pt x="11552732" y="4173457"/>
                </a:lnTo>
                <a:cubicBezTo>
                  <a:pt x="11546540" y="4200651"/>
                  <a:pt x="11557802" y="4228513"/>
                  <a:pt x="11553200" y="4250383"/>
                </a:cubicBezTo>
                <a:cubicBezTo>
                  <a:pt x="11552922" y="4256452"/>
                  <a:pt x="11553192" y="4261667"/>
                  <a:pt x="11553798" y="4266324"/>
                </a:cubicBezTo>
                <a:lnTo>
                  <a:pt x="11556298" y="4278290"/>
                </a:lnTo>
                <a:lnTo>
                  <a:pt x="11558608" y="4279552"/>
                </a:lnTo>
                <a:lnTo>
                  <a:pt x="11559256" y="4288041"/>
                </a:lnTo>
                <a:lnTo>
                  <a:pt x="11559842" y="4289935"/>
                </a:lnTo>
                <a:cubicBezTo>
                  <a:pt x="11559766" y="4297619"/>
                  <a:pt x="11558376" y="4321255"/>
                  <a:pt x="11558794" y="4334153"/>
                </a:cubicBezTo>
                <a:cubicBezTo>
                  <a:pt x="11561310" y="4357137"/>
                  <a:pt x="11552162" y="4349289"/>
                  <a:pt x="11562346" y="4367326"/>
                </a:cubicBezTo>
                <a:cubicBezTo>
                  <a:pt x="11559750" y="4411719"/>
                  <a:pt x="11572402" y="4426587"/>
                  <a:pt x="11564954" y="4468612"/>
                </a:cubicBezTo>
                <a:cubicBezTo>
                  <a:pt x="11563988" y="4505670"/>
                  <a:pt x="11581512" y="4533280"/>
                  <a:pt x="11580786" y="4546196"/>
                </a:cubicBezTo>
                <a:cubicBezTo>
                  <a:pt x="11581754" y="4580683"/>
                  <a:pt x="11563866" y="4624484"/>
                  <a:pt x="11563432" y="4665534"/>
                </a:cubicBezTo>
                <a:cubicBezTo>
                  <a:pt x="11565794" y="4700759"/>
                  <a:pt x="11560190" y="4735452"/>
                  <a:pt x="11568406" y="4764690"/>
                </a:cubicBezTo>
                <a:cubicBezTo>
                  <a:pt x="11567130" y="4767647"/>
                  <a:pt x="11566180" y="4770968"/>
                  <a:pt x="11565462" y="4774527"/>
                </a:cubicBezTo>
                <a:lnTo>
                  <a:pt x="11564000" y="4785178"/>
                </a:lnTo>
                <a:lnTo>
                  <a:pt x="11564328" y="4798347"/>
                </a:lnTo>
                <a:lnTo>
                  <a:pt x="11563206" y="4801234"/>
                </a:lnTo>
                <a:lnTo>
                  <a:pt x="11561136" y="4826142"/>
                </a:lnTo>
                <a:lnTo>
                  <a:pt x="11561700" y="4829040"/>
                </a:lnTo>
                <a:lnTo>
                  <a:pt x="11560522" y="4853748"/>
                </a:lnTo>
                <a:lnTo>
                  <a:pt x="11560924" y="4853991"/>
                </a:lnTo>
                <a:cubicBezTo>
                  <a:pt x="11561796" y="4855098"/>
                  <a:pt x="11562390" y="4856978"/>
                  <a:pt x="11562416" y="4860528"/>
                </a:cubicBezTo>
                <a:cubicBezTo>
                  <a:pt x="11568496" y="4853650"/>
                  <a:pt x="11564776" y="4862172"/>
                  <a:pt x="11564316" y="4873245"/>
                </a:cubicBezTo>
                <a:lnTo>
                  <a:pt x="11572682" y="4927107"/>
                </a:lnTo>
                <a:lnTo>
                  <a:pt x="11572672" y="4932248"/>
                </a:lnTo>
                <a:cubicBezTo>
                  <a:pt x="11572704" y="4932275"/>
                  <a:pt x="11572734" y="4932305"/>
                  <a:pt x="11572766" y="4932333"/>
                </a:cubicBezTo>
                <a:cubicBezTo>
                  <a:pt x="11572964" y="4933414"/>
                  <a:pt x="11573036" y="4935090"/>
                  <a:pt x="11572942" y="4937721"/>
                </a:cubicBezTo>
                <a:lnTo>
                  <a:pt x="11577402" y="4975055"/>
                </a:lnTo>
                <a:cubicBezTo>
                  <a:pt x="11574168" y="4991322"/>
                  <a:pt x="11579054" y="4994280"/>
                  <a:pt x="11580860" y="5016279"/>
                </a:cubicBezTo>
                <a:cubicBezTo>
                  <a:pt x="11577794" y="5025639"/>
                  <a:pt x="11578930" y="5033009"/>
                  <a:pt x="11581396" y="5040153"/>
                </a:cubicBezTo>
                <a:cubicBezTo>
                  <a:pt x="11580034" y="5061698"/>
                  <a:pt x="11583522" y="5081146"/>
                  <a:pt x="11584442" y="5105259"/>
                </a:cubicBezTo>
                <a:cubicBezTo>
                  <a:pt x="11580512" y="5131545"/>
                  <a:pt x="11587750" y="5144617"/>
                  <a:pt x="11588702" y="5170388"/>
                </a:cubicBezTo>
                <a:cubicBezTo>
                  <a:pt x="11581846" y="5193034"/>
                  <a:pt x="11594798" y="5188571"/>
                  <a:pt x="11597568" y="5201681"/>
                </a:cubicBezTo>
                <a:lnTo>
                  <a:pt x="11596842" y="5215195"/>
                </a:lnTo>
                <a:lnTo>
                  <a:pt x="11596192" y="5218814"/>
                </a:lnTo>
                <a:cubicBezTo>
                  <a:pt x="11595848" y="5221331"/>
                  <a:pt x="11595754" y="5223032"/>
                  <a:pt x="11595836" y="5224243"/>
                </a:cubicBezTo>
                <a:lnTo>
                  <a:pt x="11595408" y="5229443"/>
                </a:lnTo>
                <a:cubicBezTo>
                  <a:pt x="11594346" y="5237912"/>
                  <a:pt x="11593122" y="5246108"/>
                  <a:pt x="11591796" y="5253878"/>
                </a:cubicBezTo>
                <a:cubicBezTo>
                  <a:pt x="11596328" y="5261714"/>
                  <a:pt x="11588472" y="5289750"/>
                  <a:pt x="11598078" y="5288650"/>
                </a:cubicBezTo>
                <a:cubicBezTo>
                  <a:pt x="11596572" y="5299191"/>
                  <a:pt x="11592238" y="5304794"/>
                  <a:pt x="11598640" y="5302571"/>
                </a:cubicBezTo>
                <a:cubicBezTo>
                  <a:pt x="11598320" y="5306080"/>
                  <a:pt x="11598696" y="5308372"/>
                  <a:pt x="11599412" y="5310113"/>
                </a:cubicBezTo>
                <a:lnTo>
                  <a:pt x="11599768" y="5310652"/>
                </a:lnTo>
                <a:lnTo>
                  <a:pt x="11593310" y="5352392"/>
                </a:lnTo>
                <a:lnTo>
                  <a:pt x="11592144" y="5360280"/>
                </a:lnTo>
                <a:lnTo>
                  <a:pt x="11589598" y="5374040"/>
                </a:lnTo>
                <a:lnTo>
                  <a:pt x="11589840" y="5375477"/>
                </a:lnTo>
                <a:lnTo>
                  <a:pt x="11587428" y="5384856"/>
                </a:lnTo>
                <a:cubicBezTo>
                  <a:pt x="11586404" y="5387820"/>
                  <a:pt x="11585186" y="5390375"/>
                  <a:pt x="11583696" y="5392331"/>
                </a:cubicBezTo>
                <a:cubicBezTo>
                  <a:pt x="11588614" y="5427214"/>
                  <a:pt x="11579964" y="5457140"/>
                  <a:pt x="11578774" y="5493537"/>
                </a:cubicBezTo>
                <a:cubicBezTo>
                  <a:pt x="11574386" y="5533576"/>
                  <a:pt x="11562428" y="5590359"/>
                  <a:pt x="11557362" y="5632561"/>
                </a:cubicBezTo>
                <a:lnTo>
                  <a:pt x="11548380" y="5746753"/>
                </a:lnTo>
                <a:cubicBezTo>
                  <a:pt x="11556238" y="5772089"/>
                  <a:pt x="11550878" y="5798350"/>
                  <a:pt x="11551024" y="5822826"/>
                </a:cubicBezTo>
                <a:cubicBezTo>
                  <a:pt x="11542796" y="5814291"/>
                  <a:pt x="11553924" y="5853157"/>
                  <a:pt x="11544052" y="5852276"/>
                </a:cubicBezTo>
                <a:cubicBezTo>
                  <a:pt x="11544390" y="5856758"/>
                  <a:pt x="11545032" y="5861128"/>
                  <a:pt x="11545748" y="5865520"/>
                </a:cubicBezTo>
                <a:lnTo>
                  <a:pt x="11546116" y="5867822"/>
                </a:lnTo>
                <a:lnTo>
                  <a:pt x="11545906" y="5876651"/>
                </a:lnTo>
                <a:lnTo>
                  <a:pt x="11547962" y="5879618"/>
                </a:lnTo>
                <a:lnTo>
                  <a:pt x="11549160" y="5893249"/>
                </a:lnTo>
                <a:cubicBezTo>
                  <a:pt x="11549282" y="5898280"/>
                  <a:pt x="11549030" y="5903609"/>
                  <a:pt x="11548180" y="5909369"/>
                </a:cubicBezTo>
                <a:cubicBezTo>
                  <a:pt x="11541720" y="5927436"/>
                  <a:pt x="11549640" y="5963239"/>
                  <a:pt x="11541162" y="5985355"/>
                </a:cubicBezTo>
                <a:cubicBezTo>
                  <a:pt x="11538794" y="5993983"/>
                  <a:pt x="11531140" y="6003419"/>
                  <a:pt x="11533408" y="6010880"/>
                </a:cubicBezTo>
                <a:cubicBezTo>
                  <a:pt x="11533384" y="6032967"/>
                  <a:pt x="11540672" y="6093692"/>
                  <a:pt x="11541022" y="6117880"/>
                </a:cubicBezTo>
                <a:cubicBezTo>
                  <a:pt x="11536010" y="6127417"/>
                  <a:pt x="11542236" y="6147591"/>
                  <a:pt x="11540416" y="6176296"/>
                </a:cubicBezTo>
                <a:cubicBezTo>
                  <a:pt x="11533696" y="6193575"/>
                  <a:pt x="11520672" y="6223706"/>
                  <a:pt x="11515330" y="6241549"/>
                </a:cubicBezTo>
                <a:cubicBezTo>
                  <a:pt x="11509988" y="6259393"/>
                  <a:pt x="11506830" y="6256209"/>
                  <a:pt x="11508360" y="6283356"/>
                </a:cubicBezTo>
                <a:cubicBezTo>
                  <a:pt x="11496758" y="6317094"/>
                  <a:pt x="11506504" y="6340085"/>
                  <a:pt x="11502164" y="6370897"/>
                </a:cubicBezTo>
                <a:cubicBezTo>
                  <a:pt x="11498220" y="6406078"/>
                  <a:pt x="11505228" y="6378276"/>
                  <a:pt x="11493420" y="6419907"/>
                </a:cubicBezTo>
                <a:cubicBezTo>
                  <a:pt x="11496498" y="6425815"/>
                  <a:pt x="11498672" y="6444204"/>
                  <a:pt x="11496258" y="6453162"/>
                </a:cubicBezTo>
                <a:cubicBezTo>
                  <a:pt x="11496982" y="6471523"/>
                  <a:pt x="11512650" y="6498528"/>
                  <a:pt x="11512334" y="6514298"/>
                </a:cubicBezTo>
                <a:cubicBezTo>
                  <a:pt x="11512200" y="6527176"/>
                  <a:pt x="11507906" y="6505466"/>
                  <a:pt x="11506458" y="6519308"/>
                </a:cubicBezTo>
                <a:cubicBezTo>
                  <a:pt x="11505546" y="6536357"/>
                  <a:pt x="11496970" y="6533583"/>
                  <a:pt x="11506912" y="6550074"/>
                </a:cubicBezTo>
                <a:cubicBezTo>
                  <a:pt x="11502902" y="6566946"/>
                  <a:pt x="11507560" y="6571936"/>
                  <a:pt x="11508214" y="6596919"/>
                </a:cubicBezTo>
                <a:cubicBezTo>
                  <a:pt x="11504722" y="6606203"/>
                  <a:pt x="11505462" y="6614758"/>
                  <a:pt x="11507524" y="6623534"/>
                </a:cubicBezTo>
                <a:cubicBezTo>
                  <a:pt x="11505086" y="6646907"/>
                  <a:pt x="11507528" y="6669655"/>
                  <a:pt x="11507206" y="6696669"/>
                </a:cubicBezTo>
                <a:cubicBezTo>
                  <a:pt x="11501998" y="6724388"/>
                  <a:pt x="11508454" y="6741397"/>
                  <a:pt x="11508078" y="6770256"/>
                </a:cubicBezTo>
                <a:cubicBezTo>
                  <a:pt x="11509260" y="6790406"/>
                  <a:pt x="11512798" y="6819910"/>
                  <a:pt x="11515012" y="6840678"/>
                </a:cubicBezTo>
                <a:lnTo>
                  <a:pt x="11515906" y="6850048"/>
                </a:lnTo>
                <a:lnTo>
                  <a:pt x="0" y="6850048"/>
                </a:lnTo>
                <a:lnTo>
                  <a:pt x="0" y="6150255"/>
                </a:lnTo>
                <a:lnTo>
                  <a:pt x="17548" y="6079421"/>
                </a:lnTo>
                <a:cubicBezTo>
                  <a:pt x="24104" y="6016456"/>
                  <a:pt x="27371" y="6035306"/>
                  <a:pt x="27043" y="5985942"/>
                </a:cubicBezTo>
                <a:cubicBezTo>
                  <a:pt x="26678" y="5981021"/>
                  <a:pt x="35914" y="5971603"/>
                  <a:pt x="33624" y="5952542"/>
                </a:cubicBezTo>
                <a:cubicBezTo>
                  <a:pt x="37578" y="5922372"/>
                  <a:pt x="48696" y="5939028"/>
                  <a:pt x="52357" y="5900385"/>
                </a:cubicBezTo>
                <a:cubicBezTo>
                  <a:pt x="55799" y="5903958"/>
                  <a:pt x="54094" y="5866099"/>
                  <a:pt x="66315" y="5862451"/>
                </a:cubicBezTo>
                <a:cubicBezTo>
                  <a:pt x="70207" y="5846033"/>
                  <a:pt x="73489" y="5820812"/>
                  <a:pt x="75710" y="5801878"/>
                </a:cubicBezTo>
                <a:cubicBezTo>
                  <a:pt x="81695" y="5773510"/>
                  <a:pt x="88149" y="5759388"/>
                  <a:pt x="92413" y="5755196"/>
                </a:cubicBezTo>
                <a:cubicBezTo>
                  <a:pt x="99183" y="5726796"/>
                  <a:pt x="100401" y="5729867"/>
                  <a:pt x="114766" y="5692575"/>
                </a:cubicBezTo>
                <a:cubicBezTo>
                  <a:pt x="109606" y="5670690"/>
                  <a:pt x="120766" y="5651885"/>
                  <a:pt x="130959" y="5642725"/>
                </a:cubicBezTo>
                <a:cubicBezTo>
                  <a:pt x="140615" y="5617952"/>
                  <a:pt x="163671" y="5564143"/>
                  <a:pt x="166724" y="5528753"/>
                </a:cubicBezTo>
                <a:cubicBezTo>
                  <a:pt x="165990" y="5474631"/>
                  <a:pt x="177327" y="5489775"/>
                  <a:pt x="185947" y="5465696"/>
                </a:cubicBezTo>
                <a:cubicBezTo>
                  <a:pt x="196662" y="5446952"/>
                  <a:pt x="187411" y="5449560"/>
                  <a:pt x="200956" y="5429999"/>
                </a:cubicBezTo>
                <a:lnTo>
                  <a:pt x="216668" y="5393769"/>
                </a:lnTo>
                <a:lnTo>
                  <a:pt x="241271" y="5350074"/>
                </a:lnTo>
                <a:lnTo>
                  <a:pt x="248034" y="5340072"/>
                </a:lnTo>
                <a:cubicBezTo>
                  <a:pt x="248058" y="5334942"/>
                  <a:pt x="248479" y="5331687"/>
                  <a:pt x="249221" y="5329608"/>
                </a:cubicBezTo>
                <a:cubicBezTo>
                  <a:pt x="249320" y="5329557"/>
                  <a:pt x="249420" y="5329504"/>
                  <a:pt x="249519" y="5329453"/>
                </a:cubicBezTo>
                <a:lnTo>
                  <a:pt x="252498" y="5314689"/>
                </a:lnTo>
                <a:cubicBezTo>
                  <a:pt x="252864" y="5297574"/>
                  <a:pt x="278981" y="5263235"/>
                  <a:pt x="278285" y="5246981"/>
                </a:cubicBezTo>
                <a:cubicBezTo>
                  <a:pt x="294835" y="5239806"/>
                  <a:pt x="267309" y="5243000"/>
                  <a:pt x="282334" y="5215649"/>
                </a:cubicBezTo>
                <a:cubicBezTo>
                  <a:pt x="284338" y="5203457"/>
                  <a:pt x="286369" y="5198331"/>
                  <a:pt x="287909" y="5188115"/>
                </a:cubicBezTo>
                <a:cubicBezTo>
                  <a:pt x="288332" y="5187974"/>
                  <a:pt x="291148" y="5154493"/>
                  <a:pt x="291570" y="5154352"/>
                </a:cubicBezTo>
                <a:lnTo>
                  <a:pt x="295687" y="5129949"/>
                </a:lnTo>
                <a:lnTo>
                  <a:pt x="297770" y="5124375"/>
                </a:lnTo>
                <a:lnTo>
                  <a:pt x="294552" y="5091886"/>
                </a:lnTo>
                <a:lnTo>
                  <a:pt x="294372" y="5075666"/>
                </a:lnTo>
                <a:lnTo>
                  <a:pt x="291261" y="5069914"/>
                </a:lnTo>
                <a:cubicBezTo>
                  <a:pt x="289602" y="5064348"/>
                  <a:pt x="289412" y="5057213"/>
                  <a:pt x="292549" y="5046565"/>
                </a:cubicBezTo>
                <a:lnTo>
                  <a:pt x="293850" y="5044324"/>
                </a:lnTo>
                <a:lnTo>
                  <a:pt x="288225" y="5011521"/>
                </a:lnTo>
                <a:cubicBezTo>
                  <a:pt x="286438" y="5004509"/>
                  <a:pt x="295879" y="4976501"/>
                  <a:pt x="292304" y="4970595"/>
                </a:cubicBezTo>
                <a:cubicBezTo>
                  <a:pt x="297173" y="4914689"/>
                  <a:pt x="280545" y="4880484"/>
                  <a:pt x="292037" y="4812226"/>
                </a:cubicBezTo>
                <a:cubicBezTo>
                  <a:pt x="296651" y="4766534"/>
                  <a:pt x="296553" y="4740857"/>
                  <a:pt x="300183" y="4711370"/>
                </a:cubicBezTo>
                <a:cubicBezTo>
                  <a:pt x="303813" y="4681883"/>
                  <a:pt x="310253" y="4654301"/>
                  <a:pt x="313819" y="4635304"/>
                </a:cubicBezTo>
                <a:cubicBezTo>
                  <a:pt x="317385" y="4616307"/>
                  <a:pt x="319059" y="4621434"/>
                  <a:pt x="321580" y="4597389"/>
                </a:cubicBezTo>
                <a:cubicBezTo>
                  <a:pt x="324100" y="4573344"/>
                  <a:pt x="322182" y="4514378"/>
                  <a:pt x="328942" y="4491032"/>
                </a:cubicBezTo>
                <a:cubicBezTo>
                  <a:pt x="328254" y="4465815"/>
                  <a:pt x="339350" y="4462516"/>
                  <a:pt x="338027" y="4448739"/>
                </a:cubicBezTo>
                <a:cubicBezTo>
                  <a:pt x="354594" y="4377504"/>
                  <a:pt x="351648" y="4318161"/>
                  <a:pt x="348965" y="4231470"/>
                </a:cubicBezTo>
                <a:cubicBezTo>
                  <a:pt x="353874" y="4174323"/>
                  <a:pt x="356666" y="4175355"/>
                  <a:pt x="359496" y="4150308"/>
                </a:cubicBezTo>
                <a:cubicBezTo>
                  <a:pt x="362339" y="4142663"/>
                  <a:pt x="352449" y="4138872"/>
                  <a:pt x="356364" y="4131985"/>
                </a:cubicBezTo>
                <a:lnTo>
                  <a:pt x="361593" y="4096619"/>
                </a:lnTo>
                <a:lnTo>
                  <a:pt x="371792" y="4070654"/>
                </a:lnTo>
                <a:lnTo>
                  <a:pt x="378262" y="4046249"/>
                </a:lnTo>
                <a:lnTo>
                  <a:pt x="381009" y="4016915"/>
                </a:lnTo>
                <a:cubicBezTo>
                  <a:pt x="383439" y="4007929"/>
                  <a:pt x="391279" y="4007340"/>
                  <a:pt x="391151" y="3995496"/>
                </a:cubicBezTo>
                <a:cubicBezTo>
                  <a:pt x="396353" y="3959536"/>
                  <a:pt x="400862" y="3894766"/>
                  <a:pt x="406592" y="3845871"/>
                </a:cubicBezTo>
                <a:cubicBezTo>
                  <a:pt x="403177" y="3821649"/>
                  <a:pt x="409717" y="3786911"/>
                  <a:pt x="419462" y="3776866"/>
                </a:cubicBezTo>
                <a:cubicBezTo>
                  <a:pt x="422173" y="3764871"/>
                  <a:pt x="422222" y="3735955"/>
                  <a:pt x="420303" y="3724288"/>
                </a:cubicBezTo>
                <a:cubicBezTo>
                  <a:pt x="420584" y="3713932"/>
                  <a:pt x="424293" y="3712054"/>
                  <a:pt x="425736" y="3698294"/>
                </a:cubicBezTo>
                <a:cubicBezTo>
                  <a:pt x="429134" y="3683275"/>
                  <a:pt x="445239" y="3650699"/>
                  <a:pt x="450275" y="3636556"/>
                </a:cubicBezTo>
                <a:cubicBezTo>
                  <a:pt x="455311" y="3622413"/>
                  <a:pt x="450096" y="3636797"/>
                  <a:pt x="455950" y="3613438"/>
                </a:cubicBezTo>
                <a:cubicBezTo>
                  <a:pt x="457946" y="3605104"/>
                  <a:pt x="465726" y="3606849"/>
                  <a:pt x="469436" y="3588931"/>
                </a:cubicBezTo>
                <a:cubicBezTo>
                  <a:pt x="473148" y="3571012"/>
                  <a:pt x="477437" y="3530877"/>
                  <a:pt x="478216" y="3505927"/>
                </a:cubicBezTo>
                <a:cubicBezTo>
                  <a:pt x="465624" y="3478053"/>
                  <a:pt x="482767" y="3487820"/>
                  <a:pt x="466921" y="3436850"/>
                </a:cubicBezTo>
                <a:cubicBezTo>
                  <a:pt x="468947" y="3435539"/>
                  <a:pt x="468075" y="3414710"/>
                  <a:pt x="469431" y="3393361"/>
                </a:cubicBezTo>
                <a:cubicBezTo>
                  <a:pt x="470787" y="3372012"/>
                  <a:pt x="482148" y="3326552"/>
                  <a:pt x="475054" y="3308755"/>
                </a:cubicBezTo>
                <a:lnTo>
                  <a:pt x="474310" y="3151747"/>
                </a:lnTo>
                <a:lnTo>
                  <a:pt x="486215" y="3061618"/>
                </a:lnTo>
                <a:cubicBezTo>
                  <a:pt x="488121" y="3030278"/>
                  <a:pt x="496811" y="3025014"/>
                  <a:pt x="493402" y="3004882"/>
                </a:cubicBezTo>
                <a:cubicBezTo>
                  <a:pt x="495599" y="2970945"/>
                  <a:pt x="511735" y="2992431"/>
                  <a:pt x="498742" y="2953275"/>
                </a:cubicBezTo>
                <a:cubicBezTo>
                  <a:pt x="512558" y="2963977"/>
                  <a:pt x="494995" y="2934875"/>
                  <a:pt x="506118" y="2914739"/>
                </a:cubicBezTo>
                <a:cubicBezTo>
                  <a:pt x="497917" y="2886497"/>
                  <a:pt x="508247" y="2857462"/>
                  <a:pt x="509450" y="2840319"/>
                </a:cubicBezTo>
                <a:cubicBezTo>
                  <a:pt x="510653" y="2823176"/>
                  <a:pt x="514436" y="2836441"/>
                  <a:pt x="513337" y="2811881"/>
                </a:cubicBezTo>
                <a:lnTo>
                  <a:pt x="518905" y="2777197"/>
                </a:lnTo>
                <a:cubicBezTo>
                  <a:pt x="514307" y="2779008"/>
                  <a:pt x="515662" y="2773990"/>
                  <a:pt x="516381" y="2760229"/>
                </a:cubicBezTo>
                <a:lnTo>
                  <a:pt x="512284" y="2723271"/>
                </a:lnTo>
                <a:lnTo>
                  <a:pt x="516417" y="2697909"/>
                </a:lnTo>
                <a:cubicBezTo>
                  <a:pt x="516277" y="2694509"/>
                  <a:pt x="511777" y="2670333"/>
                  <a:pt x="508245" y="2670818"/>
                </a:cubicBezTo>
                <a:cubicBezTo>
                  <a:pt x="523059" y="2644368"/>
                  <a:pt x="513753" y="2641721"/>
                  <a:pt x="509977" y="2614598"/>
                </a:cubicBezTo>
                <a:cubicBezTo>
                  <a:pt x="511368" y="2591343"/>
                  <a:pt x="511836" y="2611388"/>
                  <a:pt x="513586" y="2555192"/>
                </a:cubicBezTo>
                <a:cubicBezTo>
                  <a:pt x="529849" y="2533316"/>
                  <a:pt x="501799" y="2549042"/>
                  <a:pt x="524573" y="2506102"/>
                </a:cubicBezTo>
                <a:cubicBezTo>
                  <a:pt x="522798" y="2504000"/>
                  <a:pt x="524426" y="2477490"/>
                  <a:pt x="526211" y="2463615"/>
                </a:cubicBezTo>
                <a:cubicBezTo>
                  <a:pt x="527997" y="2449740"/>
                  <a:pt x="525821" y="2437204"/>
                  <a:pt x="535288" y="2422849"/>
                </a:cubicBezTo>
                <a:cubicBezTo>
                  <a:pt x="538200" y="2412361"/>
                  <a:pt x="533938" y="2431104"/>
                  <a:pt x="538894" y="2398306"/>
                </a:cubicBezTo>
                <a:cubicBezTo>
                  <a:pt x="543849" y="2365508"/>
                  <a:pt x="560628" y="2258604"/>
                  <a:pt x="565019" y="2226060"/>
                </a:cubicBezTo>
                <a:cubicBezTo>
                  <a:pt x="569411" y="2193516"/>
                  <a:pt x="571990" y="2216405"/>
                  <a:pt x="572425" y="2203044"/>
                </a:cubicBezTo>
                <a:cubicBezTo>
                  <a:pt x="572861" y="2189683"/>
                  <a:pt x="565754" y="2160914"/>
                  <a:pt x="567634" y="2145894"/>
                </a:cubicBezTo>
                <a:cubicBezTo>
                  <a:pt x="569552" y="2127038"/>
                  <a:pt x="576895" y="2124242"/>
                  <a:pt x="576524" y="2112924"/>
                </a:cubicBezTo>
                <a:cubicBezTo>
                  <a:pt x="566248" y="2102460"/>
                  <a:pt x="566361" y="2091349"/>
                  <a:pt x="572593" y="2073223"/>
                </a:cubicBezTo>
                <a:cubicBezTo>
                  <a:pt x="575393" y="2039410"/>
                  <a:pt x="564822" y="2039383"/>
                  <a:pt x="566346" y="2006730"/>
                </a:cubicBezTo>
                <a:cubicBezTo>
                  <a:pt x="565764" y="1992401"/>
                  <a:pt x="569077" y="1984735"/>
                  <a:pt x="565784" y="1960829"/>
                </a:cubicBezTo>
                <a:cubicBezTo>
                  <a:pt x="566486" y="1943808"/>
                  <a:pt x="568252" y="1909609"/>
                  <a:pt x="557910" y="1886564"/>
                </a:cubicBezTo>
                <a:cubicBezTo>
                  <a:pt x="556594" y="1861569"/>
                  <a:pt x="556127" y="1879721"/>
                  <a:pt x="558732" y="1852441"/>
                </a:cubicBezTo>
                <a:cubicBezTo>
                  <a:pt x="559253" y="1819115"/>
                  <a:pt x="552986" y="1805243"/>
                  <a:pt x="554477" y="1785985"/>
                </a:cubicBezTo>
                <a:cubicBezTo>
                  <a:pt x="550197" y="1773445"/>
                  <a:pt x="555297" y="1787647"/>
                  <a:pt x="549925" y="1739449"/>
                </a:cubicBezTo>
                <a:cubicBezTo>
                  <a:pt x="559439" y="1720347"/>
                  <a:pt x="546428" y="1704007"/>
                  <a:pt x="548478" y="1687662"/>
                </a:cubicBezTo>
                <a:cubicBezTo>
                  <a:pt x="547438" y="1661740"/>
                  <a:pt x="547552" y="1598028"/>
                  <a:pt x="546079" y="1574394"/>
                </a:cubicBezTo>
                <a:cubicBezTo>
                  <a:pt x="544606" y="1550760"/>
                  <a:pt x="542413" y="1575916"/>
                  <a:pt x="539645" y="1545855"/>
                </a:cubicBezTo>
                <a:cubicBezTo>
                  <a:pt x="551965" y="1490487"/>
                  <a:pt x="529792" y="1459589"/>
                  <a:pt x="527078" y="1403551"/>
                </a:cubicBezTo>
                <a:cubicBezTo>
                  <a:pt x="509907" y="1369534"/>
                  <a:pt x="527744" y="1345427"/>
                  <a:pt x="514603" y="1308232"/>
                </a:cubicBezTo>
                <a:cubicBezTo>
                  <a:pt x="510585" y="1283061"/>
                  <a:pt x="514424" y="1279405"/>
                  <a:pt x="512548" y="1265228"/>
                </a:cubicBezTo>
                <a:cubicBezTo>
                  <a:pt x="510672" y="1251051"/>
                  <a:pt x="506150" y="1235061"/>
                  <a:pt x="503347" y="1223169"/>
                </a:cubicBezTo>
                <a:cubicBezTo>
                  <a:pt x="507006" y="1216804"/>
                  <a:pt x="500559" y="1167333"/>
                  <a:pt x="495727" y="1168475"/>
                </a:cubicBezTo>
                <a:cubicBezTo>
                  <a:pt x="497383" y="1161125"/>
                  <a:pt x="503792" y="1140806"/>
                  <a:pt x="496141" y="1138512"/>
                </a:cubicBezTo>
                <a:cubicBezTo>
                  <a:pt x="496060" y="1100984"/>
                  <a:pt x="494987" y="1079901"/>
                  <a:pt x="505184" y="1047073"/>
                </a:cubicBezTo>
                <a:cubicBezTo>
                  <a:pt x="508983" y="1023742"/>
                  <a:pt x="506944" y="1040037"/>
                  <a:pt x="509355" y="1025516"/>
                </a:cubicBezTo>
                <a:cubicBezTo>
                  <a:pt x="511766" y="1010995"/>
                  <a:pt x="507447" y="986805"/>
                  <a:pt x="506873" y="963123"/>
                </a:cubicBezTo>
                <a:cubicBezTo>
                  <a:pt x="507006" y="939112"/>
                  <a:pt x="511112" y="911137"/>
                  <a:pt x="512548" y="893356"/>
                </a:cubicBezTo>
                <a:cubicBezTo>
                  <a:pt x="513984" y="875575"/>
                  <a:pt x="513640" y="871333"/>
                  <a:pt x="515492" y="856438"/>
                </a:cubicBezTo>
                <a:cubicBezTo>
                  <a:pt x="512022" y="831582"/>
                  <a:pt x="513851" y="810695"/>
                  <a:pt x="521269" y="792080"/>
                </a:cubicBezTo>
                <a:cubicBezTo>
                  <a:pt x="523173" y="777595"/>
                  <a:pt x="527507" y="785019"/>
                  <a:pt x="529314" y="774293"/>
                </a:cubicBezTo>
                <a:cubicBezTo>
                  <a:pt x="531122" y="763567"/>
                  <a:pt x="522950" y="756728"/>
                  <a:pt x="524928" y="727723"/>
                </a:cubicBezTo>
                <a:cubicBezTo>
                  <a:pt x="525327" y="717404"/>
                  <a:pt x="532992" y="717749"/>
                  <a:pt x="534104" y="695712"/>
                </a:cubicBezTo>
                <a:cubicBezTo>
                  <a:pt x="535215" y="673675"/>
                  <a:pt x="540000" y="585070"/>
                  <a:pt x="541179" y="552638"/>
                </a:cubicBezTo>
                <a:cubicBezTo>
                  <a:pt x="542357" y="520206"/>
                  <a:pt x="539121" y="533336"/>
                  <a:pt x="538784" y="517789"/>
                </a:cubicBezTo>
                <a:cubicBezTo>
                  <a:pt x="538447" y="502242"/>
                  <a:pt x="529995" y="483849"/>
                  <a:pt x="539155" y="459355"/>
                </a:cubicBezTo>
                <a:cubicBezTo>
                  <a:pt x="534282" y="441033"/>
                  <a:pt x="545465" y="440562"/>
                  <a:pt x="548350" y="420246"/>
                </a:cubicBezTo>
                <a:cubicBezTo>
                  <a:pt x="552432" y="409037"/>
                  <a:pt x="551248" y="395007"/>
                  <a:pt x="554063" y="385753"/>
                </a:cubicBezTo>
                <a:cubicBezTo>
                  <a:pt x="556878" y="376499"/>
                  <a:pt x="557385" y="369183"/>
                  <a:pt x="560450" y="362337"/>
                </a:cubicBezTo>
                <a:cubicBezTo>
                  <a:pt x="563515" y="355491"/>
                  <a:pt x="569657" y="353410"/>
                  <a:pt x="572451" y="344679"/>
                </a:cubicBezTo>
                <a:cubicBezTo>
                  <a:pt x="575246" y="335948"/>
                  <a:pt x="580164" y="322294"/>
                  <a:pt x="582006" y="312331"/>
                </a:cubicBezTo>
                <a:cubicBezTo>
                  <a:pt x="583847" y="302368"/>
                  <a:pt x="580997" y="303880"/>
                  <a:pt x="583503" y="284899"/>
                </a:cubicBezTo>
                <a:cubicBezTo>
                  <a:pt x="588855" y="253960"/>
                  <a:pt x="592732" y="226097"/>
                  <a:pt x="592254" y="191300"/>
                </a:cubicBezTo>
                <a:cubicBezTo>
                  <a:pt x="602017" y="184777"/>
                  <a:pt x="597586" y="174390"/>
                  <a:pt x="592419" y="160499"/>
                </a:cubicBezTo>
                <a:cubicBezTo>
                  <a:pt x="599540" y="134531"/>
                  <a:pt x="605057" y="90673"/>
                  <a:pt x="620978" y="46251"/>
                </a:cubicBezTo>
                <a:cubicBezTo>
                  <a:pt x="630736" y="27343"/>
                  <a:pt x="632412" y="23169"/>
                  <a:pt x="635098" y="9619"/>
                </a:cubicBez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07510FA-C8D3-4667-8E65-487D5D0430EE}"/>
              </a:ext>
            </a:extLst>
          </p:cNvPr>
          <p:cNvSpPr txBox="1"/>
          <p:nvPr/>
        </p:nvSpPr>
        <p:spPr>
          <a:xfrm>
            <a:off x="8708993" y="204186"/>
            <a:ext cx="30450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 </a:t>
            </a:r>
            <a:r>
              <a:rPr lang="en-GB" dirty="0">
                <a:hlinkClick r:id="rId3"/>
              </a:rPr>
              <a:t>https://www.economicshelp.org/wp-content/uploads/2012/11/income-elasticity-explained.png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687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F8F21-79D1-4A2C-A826-A50E03F92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74"/>
            <a:ext cx="10515600" cy="1325563"/>
          </a:xfrm>
        </p:spPr>
        <p:txBody>
          <a:bodyPr/>
          <a:lstStyle/>
          <a:p>
            <a:r>
              <a:rPr lang="en-GB" dirty="0"/>
              <a:t>Examples of goods with different YED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B78B32-C406-4A93-815F-39C3AD210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113043"/>
              </p:ext>
            </p:extLst>
          </p:nvPr>
        </p:nvGraphicFramePr>
        <p:xfrm>
          <a:off x="838200" y="1825625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91292280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100417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227408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6171059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70565160"/>
                    </a:ext>
                  </a:extLst>
                </a:gridCol>
              </a:tblGrid>
              <a:tr h="477854">
                <a:tc>
                  <a:txBody>
                    <a:bodyPr/>
                    <a:lstStyle/>
                    <a:p>
                      <a:r>
                        <a:rPr lang="en-GB" dirty="0"/>
                        <a:t>Good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Income elasticity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Elastic or Inelastic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Type of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effect of a 10% increase in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18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Product 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Inelastic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Demand would increase by 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827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Product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-2.4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Inferior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Demand would fall by 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379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Product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Demand would rise by 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996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Product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Inelastic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Inferior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Demand would fall by 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36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560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88007C-FE41-4013-8C75-51FE50A6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409692"/>
            <a:ext cx="4873841" cy="1515020"/>
          </a:xfrm>
        </p:spPr>
        <p:txBody>
          <a:bodyPr>
            <a:noAutofit/>
          </a:bodyPr>
          <a:lstStyle/>
          <a:p>
            <a:r>
              <a:rPr lang="en-GB" sz="3200" b="1" i="1" dirty="0"/>
              <a:t>Using knowledge of income elasticity of demand</a:t>
            </a: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E4A57A71-E02F-49D8-91B0-35BF0192C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94" y="1800423"/>
            <a:ext cx="4099076" cy="41298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Firms will make use of income elasticity of demand by producing more luxury goods during periods of economic growth.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In a recession with falling incomes, supermarkets might be advised to promote more ‘value’ inferior goods.</a:t>
            </a:r>
          </a:p>
          <a:p>
            <a:endParaRPr lang="en-US" sz="2000" dirty="0"/>
          </a:p>
        </p:txBody>
      </p:sp>
      <p:pic>
        <p:nvPicPr>
          <p:cNvPr id="4" name="Content Placeholder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2A317EA-9A05-4ED0-BA7F-D81BD3DBF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457" y="1648186"/>
            <a:ext cx="6155141" cy="358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6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77399-A355-4102-BCF3-B4A9F70D0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610" y="85987"/>
            <a:ext cx="10515600" cy="1325563"/>
          </a:xfrm>
        </p:spPr>
        <p:txBody>
          <a:bodyPr/>
          <a:lstStyle/>
          <a:p>
            <a:r>
              <a:rPr lang="en-GB" dirty="0"/>
              <a:t>Definitions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AB2CA-F21A-4F37-8D6F-892E785A6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550"/>
            <a:ext cx="10515600" cy="514904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Demand is the quantity of a product which a consumer is willing and able to buy/purchase for a given price.</a:t>
            </a:r>
          </a:p>
          <a:p>
            <a:r>
              <a:rPr lang="en-GB" dirty="0"/>
              <a:t>Supply is the quantity of a product for which a </a:t>
            </a:r>
            <a:r>
              <a:rPr lang="en-GB" b="1" dirty="0"/>
              <a:t>supplier</a:t>
            </a:r>
            <a:r>
              <a:rPr lang="en-GB" dirty="0"/>
              <a:t> is willing and able to purchase for a given price.</a:t>
            </a:r>
          </a:p>
          <a:p>
            <a:r>
              <a:rPr lang="en-GB" dirty="0"/>
              <a:t>Complementary goods: goods that are purchased and consumed together.</a:t>
            </a:r>
          </a:p>
          <a:p>
            <a:r>
              <a:rPr lang="en-GB" dirty="0"/>
              <a:t>Inferior goods: goods for which demand will fall if income rises, or rise if income falls</a:t>
            </a:r>
          </a:p>
          <a:p>
            <a:r>
              <a:rPr lang="en-GB" dirty="0"/>
              <a:t>Normal goods: demand will rise if income increases, demand falls when income falls.</a:t>
            </a:r>
          </a:p>
          <a:p>
            <a:r>
              <a:rPr lang="en-GB" dirty="0"/>
              <a:t>Substitute goods: goods that can be bought as an alternative to others, but perform the same function.</a:t>
            </a:r>
          </a:p>
        </p:txBody>
      </p:sp>
    </p:spTree>
    <p:extLst>
      <p:ext uri="{BB962C8B-B14F-4D97-AF65-F5344CB8AC3E}">
        <p14:creationId xmlns:p14="http://schemas.microsoft.com/office/powerpoint/2010/main" val="2815262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782"/>
    </mc:Choice>
    <mc:Fallback>
      <p:transition spd="slow" advTm="26782"/>
    </mc:Fallback>
  </mc:AlternateContent>
  <p:extLst>
    <p:ext uri="{3A86A75C-4F4B-4683-9AE1-C65F6400EC91}">
      <p14:laserTraceLst xmlns:p14="http://schemas.microsoft.com/office/powerpoint/2010/main">
        <p14:tracePtLst>
          <p14:tracePt t="1002" x="5411788" y="4232275"/>
          <p14:tracePt t="1010" x="5106988" y="4232275"/>
          <p14:tracePt t="1018" x="4638675" y="4189413"/>
          <p14:tracePt t="1026" x="4044950" y="4079875"/>
          <p14:tracePt t="1034" x="3432175" y="3994150"/>
          <p14:tracePt t="1041" x="2879725" y="3976688"/>
          <p14:tracePt t="1049" x="2293938" y="3917950"/>
          <p14:tracePt t="1056" x="1690688" y="3763963"/>
          <p14:tracePt t="1064" x="1181100" y="3636963"/>
          <p14:tracePt t="1072" x="815975" y="3568700"/>
          <p14:tracePt t="1081" x="527050" y="3484563"/>
          <p14:tracePt t="1088" x="357188" y="3382963"/>
          <p14:tracePt t="1097" x="246063" y="3279775"/>
          <p14:tracePt t="1102" x="152400" y="3170238"/>
          <p14:tracePt t="1111" x="85725" y="3051175"/>
          <p14:tracePt t="1119" x="33338" y="2957513"/>
          <p14:tracePt t="1126" x="0" y="2889250"/>
          <p14:tracePt t="1158" x="42863" y="2524125"/>
          <p14:tracePt t="1164" x="76200" y="2430463"/>
          <p14:tracePt t="1172" x="119063" y="2344738"/>
          <p14:tracePt t="1180" x="177800" y="2252663"/>
          <p14:tracePt t="1188" x="230188" y="2159000"/>
          <p14:tracePt t="1196" x="288925" y="2065338"/>
          <p14:tracePt t="1204" x="357188" y="2005013"/>
          <p14:tracePt t="1212" x="425450" y="1911350"/>
          <p14:tracePt t="1221" x="492125" y="1835150"/>
          <p14:tracePt t="1229" x="585788" y="1741488"/>
          <p14:tracePt t="1234" x="679450" y="1639888"/>
          <p14:tracePt t="1243" x="773113" y="1538288"/>
          <p14:tracePt t="1250" x="900113" y="1411288"/>
          <p14:tracePt t="1258" x="1095375" y="1216025"/>
          <p14:tracePt t="1266" x="1282700" y="1062038"/>
          <p14:tracePt t="1275" x="1401763" y="977900"/>
          <p14:tracePt t="1282" x="1477963" y="935038"/>
          <p14:tracePt t="1290" x="1520825" y="917575"/>
          <p14:tracePt t="1297" x="1538288" y="909638"/>
          <p14:tracePt t="1304" x="1554163" y="900113"/>
          <p14:tracePt t="1312" x="1563688" y="900113"/>
          <p14:tracePt t="1324" x="1563688" y="892175"/>
          <p14:tracePt t="1332" x="1571625" y="892175"/>
          <p14:tracePt t="1402" x="1579563" y="892175"/>
          <p14:tracePt t="1410" x="1614488" y="874713"/>
          <p14:tracePt t="1418" x="1665288" y="858838"/>
          <p14:tracePt t="1424" x="1724025" y="841375"/>
          <p14:tracePt t="1432" x="1801813" y="833438"/>
          <p14:tracePt t="1440" x="1885950" y="833438"/>
          <p14:tracePt t="1448" x="2012950" y="833438"/>
          <p14:tracePt t="1456" x="2149475" y="841375"/>
          <p14:tracePt t="1464" x="2311400" y="849313"/>
          <p14:tracePt t="1472" x="2524125" y="849313"/>
          <p14:tracePt t="1480" x="2760663" y="866775"/>
          <p14:tracePt t="1486" x="3024188" y="858838"/>
          <p14:tracePt t="1494" x="3330575" y="823913"/>
          <p14:tracePt t="1502" x="3543300" y="808038"/>
          <p14:tracePt t="1510" x="3695700" y="808038"/>
          <p14:tracePt t="1518" x="3840163" y="823913"/>
          <p14:tracePt t="1526" x="3951288" y="849313"/>
          <p14:tracePt t="1534" x="4044950" y="884238"/>
          <p14:tracePt t="1540" x="4111625" y="900113"/>
          <p14:tracePt t="1549" x="4162425" y="917575"/>
          <p14:tracePt t="1556" x="4171950" y="925513"/>
          <p14:tracePt t="1564" x="4171950" y="935038"/>
          <p14:tracePt t="1634" x="4171950" y="942975"/>
          <p14:tracePt t="1642" x="4111625" y="960438"/>
          <p14:tracePt t="1650" x="4035425" y="977900"/>
          <p14:tracePt t="1658" x="3967163" y="1003300"/>
          <p14:tracePt t="1665" x="3873500" y="1019175"/>
          <p14:tracePt t="1673" x="3789363" y="1044575"/>
          <p14:tracePt t="1680" x="3687763" y="1069975"/>
          <p14:tracePt t="1688" x="3602038" y="1104900"/>
          <p14:tracePt t="1696" x="3525838" y="1122363"/>
          <p14:tracePt t="1705" x="3449638" y="1130300"/>
          <p14:tracePt t="1712" x="3389313" y="1147763"/>
          <p14:tracePt t="1721" x="3348038" y="1155700"/>
          <p14:tracePt t="1728" x="3322638" y="1155700"/>
          <p14:tracePt t="1734" x="3297238" y="1155700"/>
          <p14:tracePt t="1742" x="3287713" y="1155700"/>
          <p14:tracePt t="1750" x="3270250" y="1155700"/>
          <p14:tracePt t="1758" x="3254375" y="1155700"/>
          <p14:tracePt t="1767" x="3244850" y="1155700"/>
          <p14:tracePt t="1775" x="3228975" y="1155700"/>
          <p14:tracePt t="1794" x="3219450" y="1155700"/>
          <p14:tracePt t="1804" x="3211513" y="1155700"/>
          <p14:tracePt t="1812" x="3203575" y="1155700"/>
          <p14:tracePt t="1820" x="3194050" y="1155700"/>
          <p14:tracePt t="1828" x="3178175" y="1155700"/>
          <p14:tracePt t="1836" x="3168650" y="1155700"/>
          <p14:tracePt t="1844" x="3152775" y="1155700"/>
          <p14:tracePt t="1852" x="3143250" y="1155700"/>
          <p14:tracePt t="1859" x="3127375" y="1155700"/>
          <p14:tracePt t="1870" x="3117850" y="1155700"/>
          <p14:tracePt t="2072" x="3127375" y="1155700"/>
          <p14:tracePt t="2080" x="3152775" y="1155700"/>
          <p14:tracePt t="2088" x="3194050" y="1155700"/>
          <p14:tracePt t="2097" x="3236913" y="1155700"/>
          <p14:tracePt t="2104" x="3279775" y="1155700"/>
          <p14:tracePt t="2111" x="3305175" y="1155700"/>
          <p14:tracePt t="2118" x="3313113" y="1155700"/>
          <p14:tracePt t="2126" x="3330575" y="1155700"/>
          <p14:tracePt t="2134" x="3348038" y="1155700"/>
          <p14:tracePt t="2143" x="3355975" y="1155700"/>
          <p14:tracePt t="2151" x="3373438" y="1155700"/>
          <p14:tracePt t="2159" x="3381375" y="1155700"/>
          <p14:tracePt t="2167" x="3398838" y="1155700"/>
          <p14:tracePt t="2173" x="3414713" y="1155700"/>
          <p14:tracePt t="2180" x="3424238" y="1155700"/>
          <p14:tracePt t="2188" x="3449638" y="1138238"/>
          <p14:tracePt t="2196" x="3492500" y="1122363"/>
          <p14:tracePt t="2205" x="3543300" y="1104900"/>
          <p14:tracePt t="2212" x="3594100" y="1079500"/>
          <p14:tracePt t="2221" x="3636963" y="1062038"/>
          <p14:tracePt t="2229" x="3652838" y="1054100"/>
          <p14:tracePt t="2234" x="3670300" y="1044575"/>
          <p14:tracePt t="2243" x="3678238" y="1044575"/>
          <p14:tracePt t="2259" x="3687763" y="1044575"/>
          <p14:tracePt t="3263" x="3687763" y="1054100"/>
          <p14:tracePt t="3270" x="3644900" y="1104900"/>
          <p14:tracePt t="3278" x="3586163" y="1155700"/>
          <p14:tracePt t="3286" x="3517900" y="1216025"/>
          <p14:tracePt t="3294" x="3449638" y="1257300"/>
          <p14:tracePt t="3303" x="3381375" y="1282700"/>
          <p14:tracePt t="3309" x="3287713" y="1333500"/>
          <p14:tracePt t="3316" x="3194050" y="1376363"/>
          <p14:tracePt t="3324" x="3109913" y="1411288"/>
          <p14:tracePt t="3332" x="3016250" y="1470025"/>
          <p14:tracePt t="3340" x="2914650" y="1504950"/>
          <p14:tracePt t="3348" x="2828925" y="1520825"/>
          <p14:tracePt t="3357" x="2709863" y="1555750"/>
          <p14:tracePt t="3365" x="2582863" y="1606550"/>
          <p14:tracePt t="3371" x="2438400" y="1639888"/>
          <p14:tracePt t="3378" x="2208213" y="1682750"/>
          <p14:tracePt t="3387" x="1911350" y="1716088"/>
          <p14:tracePt t="3394" x="1546225" y="1766888"/>
          <p14:tracePt t="3402" x="1189038" y="1827213"/>
          <p14:tracePt t="3410" x="815975" y="1920875"/>
          <p14:tracePt t="3418" x="441325" y="2014538"/>
          <p14:tracePt t="3426" x="195263" y="2055813"/>
          <p14:tracePt t="3432" x="0" y="2082800"/>
          <p14:tracePt t="3542" x="85725" y="1819275"/>
          <p14:tracePt t="3550" x="127000" y="1801813"/>
          <p14:tracePt t="3556" x="195263" y="1776413"/>
          <p14:tracePt t="3564" x="255588" y="1758950"/>
          <p14:tracePt t="3572" x="314325" y="1741488"/>
          <p14:tracePt t="3580" x="373063" y="1716088"/>
          <p14:tracePt t="3588" x="450850" y="1700213"/>
          <p14:tracePt t="3596" x="527050" y="1674813"/>
          <p14:tracePt t="3604" x="585788" y="1657350"/>
          <p14:tracePt t="3612" x="646113" y="1631950"/>
          <p14:tracePt t="3618" x="704850" y="1614488"/>
          <p14:tracePt t="3626" x="773113" y="1597025"/>
          <p14:tracePt t="3634" x="815975" y="1589088"/>
          <p14:tracePt t="3642" x="858838" y="1571625"/>
          <p14:tracePt t="3651" x="917575" y="1571625"/>
          <p14:tracePt t="3658" x="976313" y="1581150"/>
          <p14:tracePt t="3667" x="1036638" y="1589088"/>
          <p14:tracePt t="3674" x="1069975" y="1597025"/>
          <p14:tracePt t="3680" x="1120775" y="1606550"/>
          <p14:tracePt t="3688" x="1138238" y="1606550"/>
          <p14:tracePt t="3696" x="1155700" y="1614488"/>
          <p14:tracePt t="3705" x="1173163" y="1614488"/>
          <p14:tracePt t="3712" x="1181100" y="1614488"/>
          <p14:tracePt t="3720" x="1189038" y="1614488"/>
          <p14:tracePt t="3728" x="1198563" y="1614488"/>
          <p14:tracePt t="3736" x="1206500" y="1614488"/>
          <p14:tracePt t="3743" x="1223963" y="1614488"/>
          <p14:tracePt t="3750" x="1231900" y="1614488"/>
          <p14:tracePt t="3758" x="1249363" y="1614488"/>
          <p14:tracePt t="3766" x="1265238" y="1622425"/>
          <p14:tracePt t="3774" x="1274763" y="1622425"/>
          <p14:tracePt t="3782" x="1290638" y="1631950"/>
          <p14:tracePt t="3795" x="1300163" y="1631950"/>
          <p14:tracePt t="3898" x="1300163" y="1649413"/>
          <p14:tracePt t="3922" x="1300163" y="1657350"/>
          <p14:tracePt t="3964" x="1300163" y="1665288"/>
          <p14:tracePt t="3976" x="1300163" y="1674813"/>
          <p14:tracePt t="3992" x="1300163" y="1682750"/>
          <p14:tracePt t="3998" x="1300163" y="1690688"/>
          <p14:tracePt t="4014" x="1300163" y="1700213"/>
          <p14:tracePt t="4034" x="1300163" y="1708150"/>
          <p14:tracePt t="4046" x="1300163" y="1716088"/>
          <p14:tracePt t="4056" x="1308100" y="1716088"/>
          <p14:tracePt t="4064" x="1308100" y="1725613"/>
          <p14:tracePt t="4072" x="1308100" y="1733550"/>
          <p14:tracePt t="4088" x="1317625" y="1741488"/>
          <p14:tracePt t="4100" x="1317625" y="1751013"/>
          <p14:tracePt t="4112" x="1317625" y="1758950"/>
          <p14:tracePt t="4118" x="1325563" y="1758950"/>
          <p14:tracePt t="4127" x="1333500" y="1766888"/>
          <p14:tracePt t="4134" x="1343025" y="1784350"/>
          <p14:tracePt t="4143" x="1350963" y="1784350"/>
          <p14:tracePt t="4150" x="1368425" y="1801813"/>
          <p14:tracePt t="4159" x="1376363" y="1801813"/>
          <p14:tracePt t="4166" x="1384300" y="1819275"/>
          <p14:tracePt t="4174" x="1401763" y="1819275"/>
          <p14:tracePt t="4180" x="1419225" y="1819275"/>
          <p14:tracePt t="4188" x="1427163" y="1827213"/>
          <p14:tracePt t="4196" x="1444625" y="1827213"/>
          <p14:tracePt t="4204" x="1462088" y="1827213"/>
          <p14:tracePt t="4212" x="1470025" y="1827213"/>
          <p14:tracePt t="4221" x="1477963" y="1827213"/>
          <p14:tracePt t="4229" x="1487488" y="1827213"/>
          <p14:tracePt t="4242" x="1503363" y="1827213"/>
          <p14:tracePt t="4250" x="1512888" y="1827213"/>
          <p14:tracePt t="4258" x="1512888" y="1819275"/>
          <p14:tracePt t="4266" x="1520825" y="1819275"/>
          <p14:tracePt t="4274" x="1528763" y="1819275"/>
          <p14:tracePt t="4282" x="1538288" y="1809750"/>
          <p14:tracePt t="4291" x="1554163" y="1809750"/>
          <p14:tracePt t="4299" x="1563688" y="1809750"/>
          <p14:tracePt t="4305" x="1571625" y="1809750"/>
          <p14:tracePt t="4313" x="1589088" y="1809750"/>
          <p14:tracePt t="4320" x="1597025" y="1801813"/>
          <p14:tracePt t="4328" x="1614488" y="1801813"/>
          <p14:tracePt t="4337" x="1631950" y="1793875"/>
          <p14:tracePt t="4344" x="1639888" y="1793875"/>
          <p14:tracePt t="4352" x="1657350" y="1784350"/>
          <p14:tracePt t="4361" x="1682750" y="1784350"/>
          <p14:tracePt t="4367" x="1690688" y="1776413"/>
          <p14:tracePt t="4374" x="1708150" y="1776413"/>
          <p14:tracePt t="4382" x="1724025" y="1776413"/>
          <p14:tracePt t="4399" x="1741488" y="1776413"/>
          <p14:tracePt t="4418" x="1749425" y="1766888"/>
          <p14:tracePt t="4426" x="1758950" y="1766888"/>
          <p14:tracePt t="4432" x="1766888" y="1766888"/>
          <p14:tracePt t="4440" x="1784350" y="1758950"/>
          <p14:tracePt t="4448" x="1801813" y="1758950"/>
          <p14:tracePt t="4456" x="1817688" y="1758950"/>
          <p14:tracePt t="4464" x="1852613" y="1758950"/>
          <p14:tracePt t="4472" x="1878013" y="1758950"/>
          <p14:tracePt t="4480" x="1911350" y="1758950"/>
          <p14:tracePt t="4488" x="1928813" y="1758950"/>
          <p14:tracePt t="4494" x="1946275" y="1758950"/>
          <p14:tracePt t="4502" x="1971675" y="1758950"/>
          <p14:tracePt t="4510" x="1979613" y="1766888"/>
          <p14:tracePt t="4518" x="1997075" y="1776413"/>
          <p14:tracePt t="4526" x="2012950" y="1776413"/>
          <p14:tracePt t="4534" x="2022475" y="1784350"/>
          <p14:tracePt t="4542" x="2038350" y="1784350"/>
          <p14:tracePt t="4550" x="2055813" y="1793875"/>
          <p14:tracePt t="4556" x="2065338" y="1793875"/>
          <p14:tracePt t="4564" x="2081213" y="1801813"/>
          <p14:tracePt t="4572" x="2098675" y="1801813"/>
          <p14:tracePt t="4580" x="2098675" y="1809750"/>
          <p14:tracePt t="4588" x="2106613" y="1809750"/>
          <p14:tracePt t="4596" x="2116138" y="1809750"/>
          <p14:tracePt t="4604" x="2116138" y="1819275"/>
          <p14:tracePt t="4803" x="2124075" y="1819275"/>
          <p14:tracePt t="4874" x="2132013" y="1819275"/>
          <p14:tracePt t="4882" x="2174875" y="1819275"/>
          <p14:tracePt t="4891" x="2235200" y="1819275"/>
          <p14:tracePt t="4898" x="2293938" y="1819275"/>
          <p14:tracePt t="4906" x="2352675" y="1809750"/>
          <p14:tracePt t="4914" x="2430463" y="1809750"/>
          <p14:tracePt t="4923" x="2497138" y="1809750"/>
          <p14:tracePt t="4930" x="2557463" y="1809750"/>
          <p14:tracePt t="4937" x="2616200" y="1809750"/>
          <p14:tracePt t="4944" x="2676525" y="1809750"/>
          <p14:tracePt t="4952" x="2719388" y="1809750"/>
          <p14:tracePt t="4960" x="2727325" y="1809750"/>
          <p14:tracePt t="4969" x="2744788" y="1809750"/>
          <p14:tracePt t="4977" x="2752725" y="1809750"/>
          <p14:tracePt t="5108" x="2760663" y="1809750"/>
          <p14:tracePt t="5116" x="2770188" y="1809750"/>
          <p14:tracePt t="5240" x="2778125" y="1819275"/>
          <p14:tracePt t="5248" x="2803525" y="1827213"/>
          <p14:tracePt t="5254" x="2820988" y="1827213"/>
          <p14:tracePt t="5262" x="2838450" y="1827213"/>
          <p14:tracePt t="5270" x="2863850" y="1835150"/>
          <p14:tracePt t="5278" x="2871788" y="1835150"/>
          <p14:tracePt t="5286" x="2889250" y="1835150"/>
          <p14:tracePt t="5294" x="2905125" y="1835150"/>
          <p14:tracePt t="5302" x="2914650" y="1835150"/>
          <p14:tracePt t="5310" x="2930525" y="1835150"/>
          <p14:tracePt t="5316" x="2940050" y="1835150"/>
          <p14:tracePt t="5324" x="2955925" y="1835150"/>
          <p14:tracePt t="5332" x="2965450" y="1835150"/>
          <p14:tracePt t="5340" x="2982913" y="1835150"/>
          <p14:tracePt t="5348" x="2990850" y="1835150"/>
          <p14:tracePt t="5356" x="2998788" y="1835150"/>
          <p14:tracePt t="5364" x="3008313" y="1835150"/>
          <p14:tracePt t="5379" x="3016250" y="1835150"/>
          <p14:tracePt t="5457" x="3024188" y="1835150"/>
          <p14:tracePt t="5464" x="3049588" y="1835150"/>
          <p14:tracePt t="5472" x="3059113" y="1835150"/>
          <p14:tracePt t="5480" x="3074988" y="1835150"/>
          <p14:tracePt t="5488" x="3084513" y="1835150"/>
          <p14:tracePt t="5497" x="3100388" y="1835150"/>
          <p14:tracePt t="5502" x="3117850" y="1835150"/>
          <p14:tracePt t="5510" x="3127375" y="1835150"/>
          <p14:tracePt t="5519" x="3143250" y="1835150"/>
          <p14:tracePt t="5539" x="3152775" y="1835150"/>
          <p14:tracePt t="5546" x="3168650" y="1835150"/>
          <p14:tracePt t="5554" x="3178175" y="1835150"/>
          <p14:tracePt t="5560" x="3194050" y="1835150"/>
          <p14:tracePt t="5568" x="3236913" y="1835150"/>
          <p14:tracePt t="5576" x="3313113" y="1819275"/>
          <p14:tracePt t="5584" x="3381375" y="1809750"/>
          <p14:tracePt t="5592" x="3467100" y="1801813"/>
          <p14:tracePt t="5600" x="3551238" y="1801813"/>
          <p14:tracePt t="5608" x="3627438" y="1801813"/>
          <p14:tracePt t="5616" x="3713163" y="1809750"/>
          <p14:tracePt t="5622" x="3771900" y="1809750"/>
          <p14:tracePt t="5630" x="3848100" y="1827213"/>
          <p14:tracePt t="5638" x="3908425" y="1835150"/>
          <p14:tracePt t="5646" x="3967163" y="1844675"/>
          <p14:tracePt t="5654" x="4010025" y="1844675"/>
          <p14:tracePt t="5662" x="4044950" y="1844675"/>
          <p14:tracePt t="5670" x="4060825" y="1844675"/>
          <p14:tracePt t="5678" x="4078288" y="1844675"/>
          <p14:tracePt t="5684" x="4086225" y="1844675"/>
          <p14:tracePt t="5692" x="4095750" y="1844675"/>
          <p14:tracePt t="5701" x="4103688" y="1844675"/>
          <p14:tracePt t="5709" x="4111625" y="1844675"/>
          <p14:tracePt t="5716" x="4121150" y="1844675"/>
          <p14:tracePt t="5724" x="4137025" y="1835150"/>
          <p14:tracePt t="5732" x="4146550" y="1835150"/>
          <p14:tracePt t="5740" x="4171950" y="1835150"/>
          <p14:tracePt t="5748" x="4187825" y="1835150"/>
          <p14:tracePt t="5754" x="4197350" y="1835150"/>
          <p14:tracePt t="5762" x="4222750" y="1835150"/>
          <p14:tracePt t="5770" x="4240213" y="1835150"/>
          <p14:tracePt t="5778" x="4248150" y="1835150"/>
          <p14:tracePt t="5786" x="4265613" y="1835150"/>
          <p14:tracePt t="5915" x="4265613" y="1827213"/>
          <p14:tracePt t="6402" x="4273550" y="1827213"/>
          <p14:tracePt t="6410" x="4316413" y="1827213"/>
          <p14:tracePt t="6418" x="4375150" y="1819275"/>
          <p14:tracePt t="6427" x="4418013" y="1809750"/>
          <p14:tracePt t="6435" x="4460875" y="1801813"/>
          <p14:tracePt t="6441" x="4511675" y="1784350"/>
          <p14:tracePt t="6448" x="4554538" y="1776413"/>
          <p14:tracePt t="6457" x="4605338" y="1758950"/>
          <p14:tracePt t="6464" x="4646613" y="1751013"/>
          <p14:tracePt t="6472" x="4699000" y="1741488"/>
          <p14:tracePt t="6480" x="4740275" y="1733550"/>
          <p14:tracePt t="6488" x="4791075" y="1725613"/>
          <p14:tracePt t="6497" x="4800600" y="1716088"/>
          <p14:tracePt t="6503" x="4826000" y="1716088"/>
          <p14:tracePt t="6510" x="4843463" y="1708150"/>
          <p14:tracePt t="6519" x="4859338" y="1700213"/>
          <p14:tracePt t="6526" x="4876800" y="1700213"/>
          <p14:tracePt t="6534" x="4894263" y="1700213"/>
          <p14:tracePt t="6542" x="4902200" y="1700213"/>
          <p14:tracePt t="6550" x="4919663" y="1700213"/>
          <p14:tracePt t="6558" x="4927600" y="1700213"/>
          <p14:tracePt t="6567" x="4945063" y="1700213"/>
          <p14:tracePt t="6572" x="4962525" y="1700213"/>
          <p14:tracePt t="6580" x="4970463" y="1700213"/>
          <p14:tracePt t="6589" x="4978400" y="1700213"/>
          <p14:tracePt t="6597" x="4987925" y="1700213"/>
          <p14:tracePt t="6647" x="4995863" y="1700213"/>
          <p14:tracePt t="6659" x="5003800" y="1700213"/>
          <p14:tracePt t="6667" x="5013325" y="1708150"/>
          <p14:tracePt t="6674" x="5029200" y="1708150"/>
          <p14:tracePt t="6682" x="5046663" y="1716088"/>
          <p14:tracePt t="6688" x="5054600" y="1725613"/>
          <p14:tracePt t="6696" x="5072063" y="1733550"/>
          <p14:tracePt t="6704" x="5089525" y="1751013"/>
          <p14:tracePt t="6712" x="5106988" y="1758950"/>
          <p14:tracePt t="6728" x="5122863" y="1766888"/>
          <p14:tracePt t="6744" x="5132388" y="1776413"/>
          <p14:tracePt t="6782" x="5148263" y="1776413"/>
          <p14:tracePt t="6790" x="5157788" y="1776413"/>
          <p14:tracePt t="6798" x="5173663" y="1776413"/>
          <p14:tracePt t="6806" x="5191125" y="1776413"/>
          <p14:tracePt t="6814" x="5199063" y="1776413"/>
          <p14:tracePt t="6820" x="5224463" y="1776413"/>
          <p14:tracePt t="6828" x="5249863" y="1776413"/>
          <p14:tracePt t="6836" x="5259388" y="1776413"/>
          <p14:tracePt t="6844" x="5284788" y="1776413"/>
          <p14:tracePt t="6852" x="5302250" y="1776413"/>
          <p14:tracePt t="6868" x="5310188" y="1766888"/>
          <p14:tracePt t="6875" x="5327650" y="1766888"/>
          <p14:tracePt t="6895" x="5335588" y="1766888"/>
          <p14:tracePt t="6903" x="5343525" y="1766888"/>
          <p14:tracePt t="6910" x="5353050" y="1766888"/>
          <p14:tracePt t="6918" x="5368925" y="1766888"/>
          <p14:tracePt t="6927" x="5386388" y="1776413"/>
          <p14:tracePt t="6934" x="5394325" y="1784350"/>
          <p14:tracePt t="6941" x="5421313" y="1793875"/>
          <p14:tracePt t="6949" x="5437188" y="1809750"/>
          <p14:tracePt t="6957" x="5446713" y="1809750"/>
          <p14:tracePt t="6964" x="5462588" y="1809750"/>
          <p14:tracePt t="6972" x="5480050" y="1809750"/>
          <p14:tracePt t="6989" x="5487988" y="1809750"/>
          <p14:tracePt t="6998" x="5497513" y="1809750"/>
          <p14:tracePt t="7014" x="5513388" y="1809750"/>
          <p14:tracePt t="7022" x="5530850" y="1809750"/>
          <p14:tracePt t="7030" x="5538788" y="1809750"/>
          <p14:tracePt t="7038" x="5573713" y="1809750"/>
          <p14:tracePt t="7046" x="5599113" y="1809750"/>
          <p14:tracePt t="7054" x="5624513" y="1809750"/>
          <p14:tracePt t="7062" x="5649913" y="1809750"/>
          <p14:tracePt t="7069" x="5667375" y="1809750"/>
          <p14:tracePt t="7076" x="5675313" y="1809750"/>
          <p14:tracePt t="7084" x="5692775" y="1809750"/>
          <p14:tracePt t="7092" x="5700713" y="1809750"/>
          <p14:tracePt t="7460" x="5708650" y="1809750"/>
          <p14:tracePt t="7469" x="5743575" y="1809750"/>
          <p14:tracePt t="7476" x="5819775" y="1819275"/>
          <p14:tracePt t="7484" x="5888038" y="1819275"/>
          <p14:tracePt t="7493" x="5964238" y="1819275"/>
          <p14:tracePt t="7500" x="6049963" y="1801813"/>
          <p14:tracePt t="7506" x="6126163" y="1793875"/>
          <p14:tracePt t="7514" x="6184900" y="1784350"/>
          <p14:tracePt t="7522" x="6253163" y="1784350"/>
          <p14:tracePt t="7531" x="6329363" y="1784350"/>
          <p14:tracePt t="7539" x="6389688" y="1784350"/>
          <p14:tracePt t="7546" x="6430963" y="1793875"/>
          <p14:tracePt t="7554" x="6483350" y="1801813"/>
          <p14:tracePt t="7562" x="6499225" y="1809750"/>
          <p14:tracePt t="7569" x="6516688" y="1819275"/>
          <p14:tracePt t="7576" x="6542088" y="1819275"/>
          <p14:tracePt t="7584" x="6550025" y="1819275"/>
          <p14:tracePt t="7592" x="6567488" y="1819275"/>
          <p14:tracePt t="7600" x="6575425" y="1819275"/>
          <p14:tracePt t="7609" x="6592888" y="1819275"/>
          <p14:tracePt t="7616" x="6610350" y="1819275"/>
          <p14:tracePt t="7624" x="6626225" y="1819275"/>
          <p14:tracePt t="7630" x="6669088" y="1819275"/>
          <p14:tracePt t="7638" x="6729413" y="1827213"/>
          <p14:tracePt t="7646" x="6770688" y="1827213"/>
          <p14:tracePt t="7654" x="6805613" y="1827213"/>
          <p14:tracePt t="7662" x="6831013" y="1827213"/>
          <p14:tracePt t="7670" x="6856413" y="1827213"/>
          <p14:tracePt t="7678" x="6873875" y="1827213"/>
          <p14:tracePt t="7686" x="6889750" y="1827213"/>
          <p14:tracePt t="7692" x="6899275" y="1827213"/>
          <p14:tracePt t="7701" x="6907213" y="1827213"/>
          <p14:tracePt t="7708" x="6924675" y="1827213"/>
          <p14:tracePt t="7728" x="6942138" y="1827213"/>
          <p14:tracePt t="7736" x="6975475" y="1844675"/>
          <p14:tracePt t="7744" x="7034213" y="1870075"/>
          <p14:tracePt t="7752" x="7094538" y="1878013"/>
          <p14:tracePt t="7758" x="7153275" y="1895475"/>
          <p14:tracePt t="7766" x="7213600" y="1920875"/>
          <p14:tracePt t="7774" x="7281863" y="1928813"/>
          <p14:tracePt t="7782" x="7340600" y="1946275"/>
          <p14:tracePt t="7790" x="7383463" y="1963738"/>
          <p14:tracePt t="7799" x="7416800" y="1971675"/>
          <p14:tracePt t="7806" x="7434263" y="1979613"/>
          <p14:tracePt t="7812" x="7451725" y="1979613"/>
          <p14:tracePt t="7828" x="7459663" y="1979613"/>
          <p14:tracePt t="7945" x="7467600" y="1979613"/>
          <p14:tracePt t="8092" x="7485063" y="1989138"/>
          <p14:tracePt t="8100" x="7578725" y="1997075"/>
          <p14:tracePt t="8108" x="7688263" y="2022475"/>
          <p14:tracePt t="8116" x="7799388" y="2022475"/>
          <p14:tracePt t="8124" x="7918450" y="2022475"/>
          <p14:tracePt t="8131" x="8012113" y="2022475"/>
          <p14:tracePt t="8138" x="8096250" y="2022475"/>
          <p14:tracePt t="8146" x="8174038" y="2022475"/>
          <p14:tracePt t="8154" x="8232775" y="2014538"/>
          <p14:tracePt t="8162" x="8266113" y="2005013"/>
          <p14:tracePt t="8170" x="8283575" y="1997075"/>
          <p14:tracePt t="8179" x="8291513" y="1997075"/>
          <p14:tracePt t="8208" x="8301038" y="1989138"/>
          <p14:tracePt t="8254" x="8308975" y="1989138"/>
          <p14:tracePt t="8263" x="8318500" y="1989138"/>
          <p14:tracePt t="8270" x="8334375" y="1989138"/>
          <p14:tracePt t="8278" x="8343900" y="1979613"/>
          <p14:tracePt t="8286" x="8351838" y="1979613"/>
          <p14:tracePt t="8294" x="8369300" y="1971675"/>
          <p14:tracePt t="8310" x="8377238" y="1971675"/>
          <p14:tracePt t="8319" x="8394700" y="1963738"/>
          <p14:tracePt t="8324" x="8394700" y="1954213"/>
          <p14:tracePt t="8333" x="8410575" y="1954213"/>
          <p14:tracePt t="8340" x="8420100" y="1954213"/>
          <p14:tracePt t="8348" x="8428038" y="1946275"/>
          <p14:tracePt t="8356" x="8435975" y="1946275"/>
          <p14:tracePt t="8364" x="8445500" y="1946275"/>
          <p14:tracePt t="8372" x="8462963" y="1946275"/>
          <p14:tracePt t="8380" x="8478838" y="1946275"/>
          <p14:tracePt t="8387" x="8488363" y="1946275"/>
          <p14:tracePt t="8394" x="8504238" y="1946275"/>
          <p14:tracePt t="8403" x="8513763" y="1946275"/>
          <p14:tracePt t="8410" x="8539163" y="1938338"/>
          <p14:tracePt t="8418" x="8564563" y="1938338"/>
          <p14:tracePt t="8426" x="8572500" y="1938338"/>
          <p14:tracePt t="8434" x="8589963" y="1928813"/>
          <p14:tracePt t="8443" x="8605838" y="1928813"/>
          <p14:tracePt t="8448" x="8615363" y="1920875"/>
          <p14:tracePt t="8457" x="8632825" y="1920875"/>
          <p14:tracePt t="8468" x="8640763" y="1920875"/>
          <p14:tracePt t="8567" x="8640763" y="1911350"/>
          <p14:tracePt t="8736" x="8648700" y="1911350"/>
          <p14:tracePt t="8748" x="8658225" y="1903413"/>
          <p14:tracePt t="8756" x="8666163" y="1895475"/>
          <p14:tracePt t="8763" x="8674100" y="1895475"/>
          <p14:tracePt t="8770" x="8691563" y="1885950"/>
          <p14:tracePt t="8778" x="8709025" y="1878013"/>
          <p14:tracePt t="8786" x="8724900" y="1878013"/>
          <p14:tracePt t="8794" x="8750300" y="1870075"/>
          <p14:tracePt t="8802" x="8777288" y="1870075"/>
          <p14:tracePt t="8810" x="8793163" y="1860550"/>
          <p14:tracePt t="8818" x="8818563" y="1860550"/>
          <p14:tracePt t="8824" x="8853488" y="1852613"/>
          <p14:tracePt t="8832" x="8869363" y="1852613"/>
          <p14:tracePt t="8840" x="8886825" y="1852613"/>
          <p14:tracePt t="8848" x="8912225" y="1852613"/>
          <p14:tracePt t="8856" x="8937625" y="1852613"/>
          <p14:tracePt t="8864" x="8947150" y="1852613"/>
          <p14:tracePt t="8872" x="8963025" y="1852613"/>
          <p14:tracePt t="8881" x="8972550" y="1852613"/>
          <p14:tracePt t="8886" x="8988425" y="1852613"/>
          <p14:tracePt t="8894" x="9005888" y="1852613"/>
          <p14:tracePt t="9121" x="9013825" y="1852613"/>
          <p14:tracePt t="9132" x="9023350" y="1852613"/>
          <p14:tracePt t="9138" x="9031288" y="1852613"/>
          <p14:tracePt t="9146" x="9048750" y="1852613"/>
          <p14:tracePt t="9154" x="9056688" y="1852613"/>
          <p14:tracePt t="9162" x="9082088" y="1852613"/>
          <p14:tracePt t="9170" x="9099550" y="1852613"/>
          <p14:tracePt t="9179" x="9107488" y="1852613"/>
          <p14:tracePt t="9187" x="9132888" y="1852613"/>
          <p14:tracePt t="9192" x="9158288" y="1852613"/>
          <p14:tracePt t="9201" x="9193213" y="1860550"/>
          <p14:tracePt t="9208" x="9209088" y="1860550"/>
          <p14:tracePt t="9216" x="9236075" y="1870075"/>
          <p14:tracePt t="9224" x="9251950" y="1870075"/>
          <p14:tracePt t="9232" x="9261475" y="1878013"/>
          <p14:tracePt t="9240" x="9277350" y="1878013"/>
          <p14:tracePt t="9248" x="9294813" y="1878013"/>
          <p14:tracePt t="9256" x="9302750" y="1878013"/>
          <p14:tracePt t="9262" x="9320213" y="1878013"/>
          <p14:tracePt t="9270" x="9328150" y="1878013"/>
          <p14:tracePt t="9278" x="9337675" y="1878013"/>
          <p14:tracePt t="9285" x="9345613" y="1878013"/>
          <p14:tracePt t="9294" x="9353550" y="1878013"/>
          <p14:tracePt t="9302" x="9371013" y="1878013"/>
          <p14:tracePt t="9310" x="9380538" y="1878013"/>
          <p14:tracePt t="9324" x="9388475" y="1878013"/>
          <p14:tracePt t="9332" x="9396413" y="1878013"/>
          <p14:tracePt t="9348" x="9405938" y="1878013"/>
          <p14:tracePt t="9484" x="9413875" y="1885950"/>
          <p14:tracePt t="9496" x="9421813" y="1895475"/>
          <p14:tracePt t="9505" x="9439275" y="1895475"/>
          <p14:tracePt t="9511" x="9472613" y="1911350"/>
          <p14:tracePt t="9518" x="9498013" y="1928813"/>
          <p14:tracePt t="9527" x="9550400" y="1938338"/>
          <p14:tracePt t="9534" x="9601200" y="1963738"/>
          <p14:tracePt t="9542" x="9634538" y="1979613"/>
          <p14:tracePt t="9550" x="9667875" y="1989138"/>
          <p14:tracePt t="9559" x="9710738" y="1989138"/>
          <p14:tracePt t="9566" x="9753600" y="1989138"/>
          <p14:tracePt t="9573" x="9779000" y="1989138"/>
          <p14:tracePt t="9580" x="9804400" y="1997075"/>
          <p14:tracePt t="9588" x="9812338" y="1997075"/>
          <p14:tracePt t="9597" x="9821863" y="1997075"/>
          <p14:tracePt t="9604" x="9829800" y="1997075"/>
          <p14:tracePt t="9733" x="9804400" y="1997075"/>
          <p14:tracePt t="9740" x="9771063" y="1997075"/>
          <p14:tracePt t="9748" x="9745663" y="1997075"/>
          <p14:tracePt t="9754" x="9720263" y="1997075"/>
          <p14:tracePt t="9762" x="9702800" y="1989138"/>
          <p14:tracePt t="9770" x="9667875" y="1989138"/>
          <p14:tracePt t="9778" x="9652000" y="1979613"/>
          <p14:tracePt t="9786" x="9634538" y="1963738"/>
          <p14:tracePt t="9794" x="9626600" y="1963738"/>
          <p14:tracePt t="9802" x="9617075" y="1954213"/>
          <p14:tracePt t="9957" x="9626600" y="1954213"/>
          <p14:tracePt t="9964" x="9634538" y="1954213"/>
          <p14:tracePt t="9972" x="9652000" y="1954213"/>
          <p14:tracePt t="9980" x="9659938" y="1954213"/>
          <p14:tracePt t="9988" x="9677400" y="1954213"/>
          <p14:tracePt t="9996" x="9694863" y="1954213"/>
          <p14:tracePt t="10004" x="9702800" y="1954213"/>
          <p14:tracePt t="10011" x="9720263" y="1938338"/>
          <p14:tracePt t="10018" x="9745663" y="1928813"/>
          <p14:tracePt t="10027" x="9779000" y="1911350"/>
          <p14:tracePt t="10034" x="9812338" y="1903413"/>
          <p14:tracePt t="10042" x="9847263" y="1885950"/>
          <p14:tracePt t="10050" x="9906000" y="1878013"/>
          <p14:tracePt t="10059" x="9974263" y="1878013"/>
          <p14:tracePt t="10067" x="10050463" y="1870075"/>
          <p14:tracePt t="10073" x="10136188" y="1860550"/>
          <p14:tracePt t="10081" x="10220325" y="1860550"/>
          <p14:tracePt t="10088" x="10306050" y="1844675"/>
          <p14:tracePt t="10096" x="10374313" y="1844675"/>
          <p14:tracePt t="10104" x="10425113" y="1835150"/>
          <p14:tracePt t="10112" x="10450513" y="1827213"/>
          <p14:tracePt t="10430" x="10450513" y="1819275"/>
          <p14:tracePt t="10438" x="10467975" y="1809750"/>
          <p14:tracePt t="10444" x="10493375" y="1793875"/>
          <p14:tracePt t="10452" x="10518775" y="1776413"/>
          <p14:tracePt t="10460" x="10552113" y="1758950"/>
          <p14:tracePt t="10468" x="10594975" y="1741488"/>
          <p14:tracePt t="10476" x="10653713" y="1725613"/>
          <p14:tracePt t="10484" x="10704513" y="1716088"/>
          <p14:tracePt t="10492" x="10764838" y="1716088"/>
          <p14:tracePt t="10500" x="10790238" y="1716088"/>
          <p14:tracePt t="10507" x="10815638" y="1716088"/>
          <p14:tracePt t="10514" x="10823575" y="1716088"/>
          <p14:tracePt t="10566" x="10798175" y="1716088"/>
          <p14:tracePt t="10572" x="10671175" y="1758950"/>
          <p14:tracePt t="10580" x="10501313" y="1827213"/>
          <p14:tracePt t="10588" x="10263188" y="1920875"/>
          <p14:tracePt t="10597" x="9999663" y="2005013"/>
          <p14:tracePt t="10604" x="9771063" y="2047875"/>
          <p14:tracePt t="10612" x="9558338" y="2082800"/>
          <p14:tracePt t="10620" x="9337675" y="2108200"/>
          <p14:tracePt t="10629" x="9074150" y="2098675"/>
          <p14:tracePt t="10635" x="8777288" y="2098675"/>
          <p14:tracePt t="10643" x="8478838" y="2124075"/>
          <p14:tracePt t="10651" x="8181975" y="2159000"/>
          <p14:tracePt t="10660" x="7900988" y="2192338"/>
          <p14:tracePt t="10666" x="7604125" y="2227263"/>
          <p14:tracePt t="10674" x="7297738" y="2260600"/>
          <p14:tracePt t="10682" x="7043738" y="2260600"/>
          <p14:tracePt t="10691" x="6838950" y="2260600"/>
          <p14:tracePt t="10697" x="6694488" y="2243138"/>
          <p14:tracePt t="10705" x="6550025" y="2227263"/>
          <p14:tracePt t="10713" x="6415088" y="2217738"/>
          <p14:tracePt t="10720" x="6270625" y="2209800"/>
          <p14:tracePt t="10729" x="6126163" y="2192338"/>
          <p14:tracePt t="10736" x="5989638" y="2174875"/>
          <p14:tracePt t="10744" x="5827713" y="2149475"/>
          <p14:tracePt t="10752" x="5632450" y="2108200"/>
          <p14:tracePt t="10760" x="5411788" y="2073275"/>
          <p14:tracePt t="10766" x="5224463" y="2047875"/>
          <p14:tracePt t="10774" x="5029200" y="2022475"/>
          <p14:tracePt t="10782" x="4876800" y="2005013"/>
          <p14:tracePt t="10790" x="4732338" y="1989138"/>
          <p14:tracePt t="10798" x="4605338" y="1989138"/>
          <p14:tracePt t="10806" x="4468813" y="1971675"/>
          <p14:tracePt t="10814" x="4349750" y="1971675"/>
          <p14:tracePt t="10822" x="4256088" y="1963738"/>
          <p14:tracePt t="10828" x="4171950" y="1963738"/>
          <p14:tracePt t="10836" x="4070350" y="1963738"/>
          <p14:tracePt t="10844" x="3967163" y="1979613"/>
          <p14:tracePt t="10852" x="3865563" y="1989138"/>
          <p14:tracePt t="10860" x="3763963" y="1997075"/>
          <p14:tracePt t="10868" x="3678238" y="2022475"/>
          <p14:tracePt t="10876" x="3576638" y="2039938"/>
          <p14:tracePt t="10884" x="3475038" y="2055813"/>
          <p14:tracePt t="10890" x="3389313" y="2065338"/>
          <p14:tracePt t="10898" x="3305175" y="2073275"/>
          <p14:tracePt t="10906" x="3219450" y="2073275"/>
          <p14:tracePt t="10914" x="3135313" y="2073275"/>
          <p14:tracePt t="10922" x="3049588" y="2073275"/>
          <p14:tracePt t="10930" x="2990850" y="2065338"/>
          <p14:tracePt t="10938" x="2905125" y="2065338"/>
          <p14:tracePt t="10946" x="2828925" y="2065338"/>
          <p14:tracePt t="10952" x="2760663" y="2065338"/>
          <p14:tracePt t="10960" x="2701925" y="2065338"/>
          <p14:tracePt t="10968" x="2641600" y="2065338"/>
          <p14:tracePt t="10976" x="2582863" y="2065338"/>
          <p14:tracePt t="10984" x="2549525" y="2065338"/>
          <p14:tracePt t="10992" x="2524125" y="2073275"/>
          <p14:tracePt t="11000" x="2489200" y="2082800"/>
          <p14:tracePt t="11008" x="2455863" y="2082800"/>
          <p14:tracePt t="11014" x="2420938" y="2082800"/>
          <p14:tracePt t="11022" x="2387600" y="2082800"/>
          <p14:tracePt t="11030" x="2370138" y="2082800"/>
          <p14:tracePt t="11038" x="2336800" y="2082800"/>
          <p14:tracePt t="11046" x="2301875" y="2082800"/>
          <p14:tracePt t="11054" x="2276475" y="2082800"/>
          <p14:tracePt t="11062" x="2225675" y="2082800"/>
          <p14:tracePt t="11068" x="2200275" y="2090738"/>
          <p14:tracePt t="11076" x="2174875" y="2098675"/>
          <p14:tracePt t="11084" x="2141538" y="2108200"/>
          <p14:tracePt t="11092" x="2116138" y="2116138"/>
          <p14:tracePt t="11101" x="2081213" y="2124075"/>
          <p14:tracePt t="11109" x="2065338" y="2133600"/>
          <p14:tracePt t="11116" x="2038350" y="2141538"/>
          <p14:tracePt t="11124" x="2005013" y="2149475"/>
          <p14:tracePt t="11131" x="1946275" y="2159000"/>
          <p14:tracePt t="11138" x="1903413" y="2166938"/>
          <p14:tracePt t="11146" x="1852613" y="2174875"/>
          <p14:tracePt t="11154" x="1792288" y="2192338"/>
          <p14:tracePt t="11163" x="1749425" y="2200275"/>
          <p14:tracePt t="11170" x="1698625" y="2209800"/>
          <p14:tracePt t="11178" x="1673225" y="2217738"/>
          <p14:tracePt t="11187" x="1631950" y="2217738"/>
          <p14:tracePt t="11194" x="1614488" y="2217738"/>
          <p14:tracePt t="11201" x="1597025" y="2217738"/>
          <p14:tracePt t="11208" x="1589088" y="2217738"/>
          <p14:tracePt t="11216" x="1571625" y="2217738"/>
          <p14:tracePt t="11224" x="1563688" y="2217738"/>
          <p14:tracePt t="11337" x="1571625" y="2217738"/>
          <p14:tracePt t="11352" x="1589088" y="2217738"/>
          <p14:tracePt t="11360" x="1622425" y="2227263"/>
          <p14:tracePt t="11368" x="1657350" y="2235200"/>
          <p14:tracePt t="11376" x="1698625" y="2235200"/>
          <p14:tracePt t="11382" x="1741488" y="2235200"/>
          <p14:tracePt t="11390" x="1801813" y="2235200"/>
          <p14:tracePt t="11398" x="1860550" y="2235200"/>
          <p14:tracePt t="11406" x="1903413" y="2217738"/>
          <p14:tracePt t="11414" x="1962150" y="2217738"/>
          <p14:tracePt t="11422" x="1997075" y="2209800"/>
          <p14:tracePt t="11430" x="2038350" y="2200275"/>
          <p14:tracePt t="11438" x="2073275" y="2192338"/>
          <p14:tracePt t="11444" x="2106613" y="2184400"/>
          <p14:tracePt t="11452" x="2141538" y="2166938"/>
          <p14:tracePt t="11460" x="2174875" y="2149475"/>
          <p14:tracePt t="11468" x="2200275" y="2141538"/>
          <p14:tracePt t="11476" x="2225675" y="2124075"/>
          <p14:tracePt t="11484" x="2243138" y="2108200"/>
          <p14:tracePt t="11493" x="2251075" y="2098675"/>
          <p14:tracePt t="11500" x="2268538" y="2090738"/>
          <p14:tracePt t="11506" x="2286000" y="2090738"/>
          <p14:tracePt t="11514" x="2293938" y="2090738"/>
          <p14:tracePt t="11530" x="2301875" y="2090738"/>
          <p14:tracePt t="11539" x="2311400" y="2090738"/>
          <p14:tracePt t="11562" x="2319338" y="2090738"/>
          <p14:tracePt t="11570" x="2327275" y="2090738"/>
          <p14:tracePt t="11576" x="2336800" y="2090738"/>
          <p14:tracePt t="11584" x="2344738" y="2090738"/>
          <p14:tracePt t="11592" x="2362200" y="2082800"/>
          <p14:tracePt t="11601" x="2370138" y="2073275"/>
          <p14:tracePt t="11608" x="2387600" y="2073275"/>
          <p14:tracePt t="11617" x="2405063" y="2065338"/>
          <p14:tracePt t="11625" x="2413000" y="2055813"/>
          <p14:tracePt t="12080" x="2420938" y="2055813"/>
          <p14:tracePt t="12089" x="2463800" y="2055813"/>
          <p14:tracePt t="12097" x="2524125" y="2055813"/>
          <p14:tracePt t="12104" x="2582863" y="2055813"/>
          <p14:tracePt t="12112" x="2633663" y="2055813"/>
          <p14:tracePt t="12120" x="2693988" y="2055813"/>
          <p14:tracePt t="12129" x="2752725" y="2055813"/>
          <p14:tracePt t="12134" x="2795588" y="2055813"/>
          <p14:tracePt t="12143" x="2854325" y="2055813"/>
          <p14:tracePt t="12151" x="2879725" y="2055813"/>
          <p14:tracePt t="12158" x="2889250" y="2055813"/>
          <p14:tracePt t="12167" x="2897188" y="2055813"/>
          <p14:tracePt t="12174" x="2905125" y="2055813"/>
          <p14:tracePt t="12182" x="2914650" y="2055813"/>
          <p14:tracePt t="12190" x="2922588" y="2055813"/>
          <p14:tracePt t="12201" x="2930525" y="2055813"/>
          <p14:tracePt t="12468" x="2940050" y="2055813"/>
          <p14:tracePt t="12477" x="2965450" y="2073275"/>
          <p14:tracePt t="12484" x="2998788" y="2073275"/>
          <p14:tracePt t="12492" x="3059113" y="2090738"/>
          <p14:tracePt t="12500" x="3117850" y="2090738"/>
          <p14:tracePt t="12508" x="3186113" y="2098675"/>
          <p14:tracePt t="12514" x="3244850" y="2098675"/>
          <p14:tracePt t="12522" x="3305175" y="2098675"/>
          <p14:tracePt t="12530" x="3381375" y="2082800"/>
          <p14:tracePt t="12538" x="3449638" y="2082800"/>
          <p14:tracePt t="12546" x="3525838" y="2055813"/>
          <p14:tracePt t="12554" x="3586163" y="2047875"/>
          <p14:tracePt t="12563" x="3636963" y="2030413"/>
          <p14:tracePt t="12570" x="3678238" y="2030413"/>
          <p14:tracePt t="12576" x="3713163" y="2022475"/>
          <p14:tracePt t="12584" x="3729038" y="2022475"/>
          <p14:tracePt t="12592" x="3746500" y="2022475"/>
          <p14:tracePt t="12601" x="3756025" y="2022475"/>
          <p14:tracePt t="12616" x="3771900" y="2022475"/>
          <p14:tracePt t="12624" x="3781425" y="2022475"/>
          <p14:tracePt t="12632" x="3789363" y="2022475"/>
          <p14:tracePt t="12638" x="3789363" y="2030413"/>
          <p14:tracePt t="12828" x="3789363" y="2039938"/>
          <p14:tracePt t="13203" x="3797300" y="2039938"/>
          <p14:tracePt t="13213" x="3806825" y="2047875"/>
          <p14:tracePt t="13221" x="3814763" y="2055813"/>
          <p14:tracePt t="13229" x="3822700" y="2065338"/>
          <p14:tracePt t="13236" x="3832225" y="2065338"/>
          <p14:tracePt t="13244" x="3848100" y="2082800"/>
          <p14:tracePt t="13252" x="3865563" y="2082800"/>
          <p14:tracePt t="13261" x="3873500" y="2082800"/>
          <p14:tracePt t="13266" x="3900488" y="2082800"/>
          <p14:tracePt t="13274" x="3916363" y="2082800"/>
          <p14:tracePt t="13290" x="3933825" y="2082800"/>
          <p14:tracePt t="13306" x="3941763" y="2082800"/>
          <p14:tracePt t="13443" x="3951288" y="2082800"/>
          <p14:tracePt t="13658" x="3959225" y="2082800"/>
          <p14:tracePt t="13674" x="3967163" y="2082800"/>
          <p14:tracePt t="13682" x="3976688" y="2082800"/>
          <p14:tracePt t="13690" x="3984625" y="2082800"/>
          <p14:tracePt t="13699" x="3992563" y="2073275"/>
          <p14:tracePt t="13707" x="4010025" y="2065338"/>
          <p14:tracePt t="13713" x="4017963" y="2065338"/>
          <p14:tracePt t="13720" x="4035425" y="2055813"/>
          <p14:tracePt t="13728" x="4052888" y="2055813"/>
          <p14:tracePt t="13736" x="4070350" y="2047875"/>
          <p14:tracePt t="13744" x="4078288" y="2047875"/>
          <p14:tracePt t="13752" x="4095750" y="2047875"/>
          <p14:tracePt t="13760" x="4111625" y="2039938"/>
          <p14:tracePt t="13767" x="4121150" y="2030413"/>
          <p14:tracePt t="13775" x="4154488" y="2030413"/>
          <p14:tracePt t="13782" x="4179888" y="2022475"/>
          <p14:tracePt t="13790" x="4197350" y="2022475"/>
          <p14:tracePt t="13798" x="4222750" y="2022475"/>
          <p14:tracePt t="13806" x="4248150" y="2022475"/>
          <p14:tracePt t="13814" x="4265613" y="2022475"/>
          <p14:tracePt t="13822" x="4281488" y="2030413"/>
          <p14:tracePt t="13828" x="4298950" y="2039938"/>
          <p14:tracePt t="13837" x="4316413" y="2039938"/>
          <p14:tracePt t="13852" x="4324350" y="2047875"/>
          <p14:tracePt t="13860" x="4332288" y="2047875"/>
          <p14:tracePt t="13868" x="4341813" y="2047875"/>
          <p14:tracePt t="13876" x="4349750" y="2047875"/>
          <p14:tracePt t="13884" x="4359275" y="2055813"/>
          <p14:tracePt t="13898" x="4375150" y="2065338"/>
          <p14:tracePt t="13906" x="4392613" y="2065338"/>
          <p14:tracePt t="13914" x="4400550" y="2065338"/>
          <p14:tracePt t="13923" x="4418013" y="2082800"/>
          <p14:tracePt t="13930" x="4435475" y="2098675"/>
          <p14:tracePt t="13938" x="4468813" y="2116138"/>
          <p14:tracePt t="13946" x="4503738" y="2133600"/>
          <p14:tracePt t="13952" x="4537075" y="2149475"/>
          <p14:tracePt t="13960" x="4595813" y="2174875"/>
          <p14:tracePt t="13968" x="4656138" y="2192338"/>
          <p14:tracePt t="13976" x="4706938" y="2209800"/>
          <p14:tracePt t="13984" x="4765675" y="2209800"/>
          <p14:tracePt t="13992" x="4818063" y="2227263"/>
          <p14:tracePt t="14000" x="4843463" y="2227263"/>
          <p14:tracePt t="14008" x="4902200" y="2243138"/>
          <p14:tracePt t="14014" x="4962525" y="2243138"/>
          <p14:tracePt t="14022" x="5013325" y="2243138"/>
          <p14:tracePt t="14030" x="5072063" y="2243138"/>
          <p14:tracePt t="14038" x="5114925" y="2243138"/>
          <p14:tracePt t="14046" x="5173663" y="2243138"/>
          <p14:tracePt t="14054" x="5224463" y="2227263"/>
          <p14:tracePt t="14063" x="5284788" y="2217738"/>
          <p14:tracePt t="14070" x="5343525" y="2200275"/>
          <p14:tracePt t="14077" x="5386388" y="2192338"/>
          <p14:tracePt t="14084" x="5454650" y="2166938"/>
          <p14:tracePt t="14092" x="5480050" y="2159000"/>
          <p14:tracePt t="14100" x="5513388" y="2149475"/>
          <p14:tracePt t="14108" x="5530850" y="2141538"/>
          <p14:tracePt t="14116" x="5548313" y="2141538"/>
          <p14:tracePt t="14124" x="5556250" y="2141538"/>
          <p14:tracePt t="14132" x="5565775" y="2141538"/>
          <p14:tracePt t="14138" x="5573713" y="2141538"/>
          <p14:tracePt t="14236" x="5591175" y="2141538"/>
          <p14:tracePt t="14244" x="5624513" y="2141538"/>
          <p14:tracePt t="14253" x="5667375" y="2141538"/>
          <p14:tracePt t="14260" x="5708650" y="2141538"/>
          <p14:tracePt t="14266" x="5768975" y="2141538"/>
          <p14:tracePt t="14275" x="5827713" y="2141538"/>
          <p14:tracePt t="14282" x="5880100" y="2141538"/>
          <p14:tracePt t="14291" x="5938838" y="2149475"/>
          <p14:tracePt t="14299" x="5997575" y="2149475"/>
          <p14:tracePt t="14306" x="6057900" y="2159000"/>
          <p14:tracePt t="14314" x="6116638" y="2159000"/>
          <p14:tracePt t="14322" x="6176963" y="2159000"/>
          <p14:tracePt t="14328" x="6235700" y="2159000"/>
          <p14:tracePt t="14336" x="6286500" y="2159000"/>
          <p14:tracePt t="14345" x="6329363" y="2159000"/>
          <p14:tracePt t="14353" x="6380163" y="2159000"/>
          <p14:tracePt t="14361" x="6423025" y="2149475"/>
          <p14:tracePt t="14368" x="6483350" y="2149475"/>
          <p14:tracePt t="14376" x="6542088" y="2141538"/>
          <p14:tracePt t="14384" x="6575425" y="2133600"/>
          <p14:tracePt t="14390" x="6610350" y="2124075"/>
          <p14:tracePt t="14398" x="6643688" y="2116138"/>
          <p14:tracePt t="14407" x="6669088" y="2116138"/>
          <p14:tracePt t="14414" x="6704013" y="2108200"/>
          <p14:tracePt t="14422" x="6729413" y="2098675"/>
          <p14:tracePt t="14430" x="6745288" y="2098675"/>
          <p14:tracePt t="14438" x="6754813" y="2098675"/>
          <p14:tracePt t="14446" x="6770688" y="2090738"/>
          <p14:tracePt t="14452" x="6780213" y="2090738"/>
          <p14:tracePt t="17376" x="6780213" y="2098675"/>
          <p14:tracePt t="18544" x="6780213" y="2108200"/>
          <p14:tracePt t="18562" x="6780213" y="2116138"/>
          <p14:tracePt t="18942" x="6780213" y="2108200"/>
          <p14:tracePt t="18967" x="6762750" y="2108200"/>
          <p14:tracePt t="18974" x="6737350" y="2124075"/>
          <p14:tracePt t="18983" x="6737350" y="2141538"/>
          <p14:tracePt t="19000" x="6737350" y="2133600"/>
          <p14:tracePt t="19780" x="6754813" y="2133600"/>
          <p14:tracePt t="19788" x="6805613" y="2124075"/>
          <p14:tracePt t="19796" x="6899275" y="2082800"/>
          <p14:tracePt t="19804" x="7000875" y="2005013"/>
          <p14:tracePt t="19810" x="7112000" y="1938338"/>
          <p14:tracePt t="19819" x="7246938" y="1860550"/>
          <p14:tracePt t="19826" x="7383463" y="1793875"/>
          <p14:tracePt t="19834" x="7527925" y="1741488"/>
          <p14:tracePt t="19842" x="7705725" y="1682750"/>
          <p14:tracePt t="19850" x="7951788" y="1589088"/>
          <p14:tracePt t="19858" x="8250238" y="1444625"/>
          <p14:tracePt t="19866" x="8547100" y="1343025"/>
          <p14:tracePt t="19872" x="8869363" y="1231900"/>
          <p14:tracePt t="19881" x="9183688" y="1163638"/>
          <p14:tracePt t="19888" x="9431338" y="1122363"/>
          <p14:tracePt t="19896" x="9626600" y="1087438"/>
          <p14:tracePt t="19904" x="9812338" y="1062038"/>
          <p14:tracePt t="19912" x="10050463" y="1044575"/>
          <p14:tracePt t="19921" x="10374313" y="1028700"/>
          <p14:tracePt t="19928" x="10721975" y="1028700"/>
          <p14:tracePt t="19934" x="11122025" y="1028700"/>
          <p14:tracePt t="19942" x="11537950" y="1062038"/>
          <p14:tracePt t="19950" x="11869738" y="1112838"/>
          <p14:tracePt t="19958" x="12184063" y="1163638"/>
          <p14:tracePt t="20288" x="11776075" y="2030413"/>
          <p14:tracePt t="20296" x="11512550" y="2098675"/>
          <p14:tracePt t="20305" x="11249025" y="2174875"/>
          <p14:tracePt t="20310" x="11018838" y="2235200"/>
          <p14:tracePt t="20318" x="10874375" y="2278063"/>
          <p14:tracePt t="20326" x="10747375" y="2311400"/>
          <p14:tracePt t="20334" x="10645775" y="2336800"/>
          <p14:tracePt t="20342" x="10560050" y="2354263"/>
          <p14:tracePt t="20350" x="10415588" y="2379663"/>
          <p14:tracePt t="20358" x="10229850" y="2422525"/>
          <p14:tracePt t="20366" x="9991725" y="2447925"/>
          <p14:tracePt t="20372" x="9694863" y="2463800"/>
          <p14:tracePt t="20380" x="9337675" y="2498725"/>
          <p14:tracePt t="20388" x="8921750" y="2541588"/>
          <p14:tracePt t="20396" x="8529638" y="2592388"/>
          <p14:tracePt t="20404" x="8174038" y="2625725"/>
          <p14:tracePt t="20412" x="7910513" y="2625725"/>
          <p14:tracePt t="20420" x="7748588" y="2651125"/>
          <p14:tracePt t="20428" x="7612063" y="2651125"/>
          <p14:tracePt t="20434" x="7493000" y="2668588"/>
          <p14:tracePt t="20442" x="7391400" y="2686050"/>
          <p14:tracePt t="20451" x="7307263" y="2711450"/>
          <p14:tracePt t="20458" x="7221538" y="2736850"/>
          <p14:tracePt t="20466" x="7102475" y="2744788"/>
          <p14:tracePt t="20474" x="6975475" y="2770188"/>
          <p14:tracePt t="20483" x="6831013" y="2787650"/>
          <p14:tracePt t="20491" x="6694488" y="2813050"/>
          <p14:tracePt t="20497" x="6575425" y="2838450"/>
          <p14:tracePt t="20504" x="6491288" y="2846388"/>
          <p14:tracePt t="20512" x="6397625" y="2871788"/>
          <p14:tracePt t="20520" x="6311900" y="2881313"/>
          <p14:tracePt t="20528" x="6227763" y="2881313"/>
          <p14:tracePt t="20536" x="6142038" y="2889250"/>
          <p14:tracePt t="20544" x="6015038" y="2914650"/>
          <p14:tracePt t="20552" x="5862638" y="2914650"/>
          <p14:tracePt t="20559" x="5692775" y="2914650"/>
          <p14:tracePt t="20567" x="5454650" y="2914650"/>
          <p14:tracePt t="20574" x="5165725" y="2914650"/>
          <p14:tracePt t="20583" x="4757738" y="2932113"/>
          <p14:tracePt t="20590" x="4324350" y="2957513"/>
          <p14:tracePt t="20598" x="3873500" y="3008313"/>
          <p14:tracePt t="20606" x="3381375" y="3051175"/>
          <p14:tracePt t="20614" x="2889250" y="3051175"/>
          <p14:tracePt t="20620" x="2489200" y="3051175"/>
          <p14:tracePt t="20628" x="2022475" y="3051175"/>
          <p14:tracePt t="20636" x="1495425" y="3094038"/>
          <p14:tracePt t="20644" x="1087438" y="3059113"/>
          <p14:tracePt t="20652" x="679450" y="3041650"/>
          <p14:tracePt t="20660" x="306388" y="3041650"/>
          <p14:tracePt t="20934" x="127000" y="2846388"/>
          <p14:tracePt t="20942" x="271463" y="2820988"/>
          <p14:tracePt t="20950" x="415925" y="2795588"/>
          <p14:tracePt t="20958" x="595313" y="2770188"/>
          <p14:tracePt t="20966" x="849313" y="2727325"/>
          <p14:tracePt t="20974" x="1079500" y="2651125"/>
          <p14:tracePt t="20982" x="1214438" y="2592388"/>
          <p14:tracePt t="20990" x="1325563" y="2566988"/>
          <p14:tracePt t="20997" x="1444625" y="2532063"/>
          <p14:tracePt t="21004" x="1528763" y="2506663"/>
          <p14:tracePt t="21012" x="1589088" y="2498725"/>
          <p14:tracePt t="21020" x="1647825" y="2489200"/>
          <p14:tracePt t="21028" x="1682750" y="2473325"/>
          <p14:tracePt t="21036" x="1708150" y="2463800"/>
          <p14:tracePt t="21044" x="1716088" y="2455863"/>
          <p14:tracePt t="21053" x="1733550" y="2447925"/>
          <p14:tracePt t="21492" x="1733550" y="2422525"/>
          <p14:tracePt t="21500" x="1733550" y="2413000"/>
          <p14:tracePt t="21508" x="1733550" y="2397125"/>
          <p14:tracePt t="21516" x="1741488" y="2354263"/>
          <p14:tracePt t="21524" x="1741488" y="2328863"/>
          <p14:tracePt t="21532" x="1741488" y="2303463"/>
          <p14:tracePt t="21541" x="1741488" y="2268538"/>
          <p14:tracePt t="21548" x="1741488" y="2235200"/>
          <p14:tracePt t="21554" x="1741488" y="2217738"/>
          <p14:tracePt t="21562" x="1741488" y="2209800"/>
          <p14:tracePt t="21570" x="1741488" y="2192338"/>
          <p14:tracePt t="21578" x="1741488" y="2184400"/>
          <p14:tracePt t="21587" x="1733550" y="2184400"/>
          <p14:tracePt t="21594" x="1733550" y="2174875"/>
          <p14:tracePt t="21607" x="1733550" y="2166938"/>
          <p14:tracePt t="21706" x="1733550" y="2159000"/>
          <p14:tracePt t="21714" x="1733550" y="2149475"/>
          <p14:tracePt t="21722" x="1733550" y="2141538"/>
          <p14:tracePt t="21880" x="1733550" y="2133600"/>
          <p14:tracePt t="22223" x="1733550" y="2124075"/>
          <p14:tracePt t="22764" x="1733550" y="2116138"/>
          <p14:tracePt t="22772" x="1784350" y="2108200"/>
          <p14:tracePt t="22780" x="1843088" y="2090738"/>
          <p14:tracePt t="22788" x="1920875" y="2073275"/>
          <p14:tracePt t="22796" x="2005013" y="2065338"/>
          <p14:tracePt t="22804" x="2090738" y="2065338"/>
          <p14:tracePt t="22811" x="2208213" y="2082800"/>
          <p14:tracePt t="22819" x="2301875" y="2090738"/>
          <p14:tracePt t="22826" x="2395538" y="2098675"/>
          <p14:tracePt t="22834" x="2489200" y="2098675"/>
          <p14:tracePt t="22842" x="2616200" y="2116138"/>
          <p14:tracePt t="22850" x="2719388" y="2116138"/>
          <p14:tracePt t="22858" x="2820988" y="2124075"/>
          <p14:tracePt t="22866" x="2922588" y="2133600"/>
          <p14:tracePt t="22874" x="3008313" y="2159000"/>
          <p14:tracePt t="22880" x="3092450" y="2159000"/>
          <p14:tracePt t="22888" x="3178175" y="2159000"/>
          <p14:tracePt t="22896" x="3262313" y="2166938"/>
          <p14:tracePt t="22904" x="3348038" y="2166938"/>
          <p14:tracePt t="22912" x="3424238" y="2166938"/>
          <p14:tracePt t="22920" x="3482975" y="2166938"/>
          <p14:tracePt t="22928" x="3533775" y="2166938"/>
          <p14:tracePt t="22936" x="3594100" y="2166938"/>
          <p14:tracePt t="22942" x="3662363" y="2166938"/>
          <p14:tracePt t="22950" x="3738563" y="2166938"/>
          <p14:tracePt t="22959" x="3797300" y="2166938"/>
          <p14:tracePt t="22966" x="3865563" y="2166938"/>
          <p14:tracePt t="22974" x="3925888" y="2159000"/>
          <p14:tracePt t="22982" x="3984625" y="2133600"/>
          <p14:tracePt t="22990" x="4044950" y="2124075"/>
          <p14:tracePt t="22996" x="4070350" y="2116138"/>
          <p14:tracePt t="23005" x="4086225" y="2108200"/>
          <p14:tracePt t="23012" x="4095750" y="2108200"/>
          <p14:tracePt t="23564" x="4103688" y="2108200"/>
          <p14:tracePt t="23571" x="4129088" y="2108200"/>
          <p14:tracePt t="23578" x="4179888" y="2082800"/>
          <p14:tracePt t="23586" x="4256088" y="2065338"/>
          <p14:tracePt t="23595" x="4341813" y="2039938"/>
          <p14:tracePt t="23602" x="4443413" y="2030413"/>
          <p14:tracePt t="23611" x="4562475" y="2005013"/>
          <p14:tracePt t="23618" x="4689475" y="1997075"/>
          <p14:tracePt t="23625" x="4818063" y="1971675"/>
          <p14:tracePt t="23632" x="4962525" y="1946275"/>
          <p14:tracePt t="23640" x="5089525" y="1928813"/>
          <p14:tracePt t="23649" x="5199063" y="1903413"/>
          <p14:tracePt t="23657" x="5302250" y="1878013"/>
          <p14:tracePt t="23664" x="5378450" y="1860550"/>
          <p14:tracePt t="23672" x="5454650" y="1835150"/>
          <p14:tracePt t="23680" x="5530850" y="1819275"/>
          <p14:tracePt t="23687" x="5591175" y="1793875"/>
          <p14:tracePt t="23694" x="5624513" y="1784350"/>
          <p14:tracePt t="23702" x="5632450" y="1776413"/>
          <p14:tracePt t="23710" x="5649913" y="1776413"/>
          <p14:tracePt t="23719" x="5667375" y="1776413"/>
          <p14:tracePt t="23726" x="5675313" y="1766888"/>
          <p14:tracePt t="23735" x="5683250" y="1766888"/>
          <p14:tracePt t="23749" x="5692775" y="1766888"/>
          <p14:tracePt t="23788" x="5700713" y="1758950"/>
          <p14:tracePt t="23796" x="5718175" y="1758950"/>
          <p14:tracePt t="23804" x="5735638" y="1751013"/>
          <p14:tracePt t="23812" x="5743575" y="1751013"/>
          <p14:tracePt t="23819" x="5761038" y="1751013"/>
          <p14:tracePt t="23826" x="5768975" y="1751013"/>
          <p14:tracePt t="23834" x="5786438" y="1741488"/>
          <p14:tracePt t="23842" x="5802313" y="1741488"/>
          <p14:tracePt t="23850" x="5811838" y="1733550"/>
          <p14:tracePt t="23858" x="5819775" y="1733550"/>
          <p14:tracePt t="23866" x="5827713" y="1733550"/>
          <p14:tracePt t="23874" x="5837238" y="1733550"/>
          <p14:tracePt t="23880" x="5853113" y="1733550"/>
          <p14:tracePt t="23889" x="5870575" y="1725613"/>
          <p14:tracePt t="23896" x="5888038" y="1716088"/>
          <p14:tracePt t="23904" x="5913438" y="1716088"/>
          <p14:tracePt t="23912" x="5946775" y="1708150"/>
          <p14:tracePt t="23920" x="5972175" y="1700213"/>
          <p14:tracePt t="23928" x="5997575" y="1700213"/>
          <p14:tracePt t="23934" x="6032500" y="1690688"/>
          <p14:tracePt t="23942" x="6057900" y="1690688"/>
          <p14:tracePt t="23950" x="6100763" y="1682750"/>
          <p14:tracePt t="23958" x="6126163" y="1682750"/>
          <p14:tracePt t="23966" x="6159500" y="1674813"/>
          <p14:tracePt t="23974" x="6176963" y="1674813"/>
          <p14:tracePt t="23982" x="6202363" y="1665288"/>
          <p14:tracePt t="23990" x="6219825" y="1665288"/>
          <p14:tracePt t="23998" x="6227763" y="1665288"/>
          <p14:tracePt t="24004" x="6235700" y="1665288"/>
          <p14:tracePt t="24013" x="6245225" y="1665288"/>
          <p14:tracePt t="24020" x="6253163" y="1665288"/>
          <p14:tracePt t="24028" x="6261100" y="1665288"/>
          <p14:tracePt t="24036" x="6270625" y="1665288"/>
          <p14:tracePt t="24052" x="6286500" y="1665288"/>
          <p14:tracePt t="24061" x="6286500" y="1657350"/>
          <p14:tracePt t="24074" x="6296025" y="1657350"/>
          <p14:tracePt t="24082" x="6303963" y="1657350"/>
          <p14:tracePt t="24090" x="6311900" y="1657350"/>
          <p14:tracePt t="24124" x="6321425" y="1657350"/>
          <p14:tracePt t="24160" x="6329363" y="1657350"/>
          <p14:tracePt t="24176" x="6346825" y="1657350"/>
          <p14:tracePt t="24184" x="6364288" y="1657350"/>
          <p14:tracePt t="24190" x="6372225" y="1657350"/>
          <p14:tracePt t="24198" x="6389688" y="1657350"/>
          <p14:tracePt t="24206" x="6397625" y="1657350"/>
          <p14:tracePt t="24215" x="6423025" y="1657350"/>
          <p14:tracePt t="24222" x="6456363" y="1657350"/>
          <p14:tracePt t="24230" x="6491288" y="1657350"/>
          <p14:tracePt t="24238" x="6542088" y="1657350"/>
          <p14:tracePt t="24247" x="6618288" y="1665288"/>
          <p14:tracePt t="24252" x="6704013" y="1690688"/>
          <p14:tracePt t="24261" x="6823075" y="1708150"/>
          <p14:tracePt t="24268" x="6958013" y="1733550"/>
          <p14:tracePt t="24276" x="7112000" y="1784350"/>
          <p14:tracePt t="24284" x="7256463" y="1835150"/>
          <p14:tracePt t="24292" x="7400925" y="1860550"/>
          <p14:tracePt t="24300" x="7545388" y="1895475"/>
          <p14:tracePt t="24308" x="7672388" y="1920875"/>
          <p14:tracePt t="24314" x="7816850" y="1938338"/>
          <p14:tracePt t="24322" x="7943850" y="1963738"/>
          <p14:tracePt t="24330" x="8054975" y="1979613"/>
          <p14:tracePt t="24338" x="8156575" y="1979613"/>
          <p14:tracePt t="24346" x="8240713" y="1979613"/>
          <p14:tracePt t="24354" x="8301038" y="1979613"/>
          <p14:tracePt t="24362" x="8359775" y="1989138"/>
          <p14:tracePt t="24370" x="8394700" y="1989138"/>
          <p14:tracePt t="24376" x="8402638" y="1989138"/>
          <p14:tracePt t="24384" x="8420100" y="1989138"/>
          <p14:tracePt t="24392" x="8428038" y="1989138"/>
          <p14:tracePt t="24500" x="8428038" y="1971675"/>
          <p14:tracePt t="24508" x="8402638" y="1954213"/>
          <p14:tracePt t="24516" x="8369300" y="1938338"/>
          <p14:tracePt t="24524" x="8308975" y="1920875"/>
          <p14:tracePt t="24532" x="8250238" y="1903413"/>
          <p14:tracePt t="24541" x="8181975" y="1878013"/>
          <p14:tracePt t="24548" x="8139113" y="1860550"/>
          <p14:tracePt t="24556" x="8088313" y="1852613"/>
          <p14:tracePt t="24562" x="8054975" y="1844675"/>
          <p14:tracePt t="24570" x="8045450" y="1827213"/>
          <p14:tracePt t="24578" x="8029575" y="1819275"/>
          <p14:tracePt t="24586" x="8004175" y="1809750"/>
          <p14:tracePt t="24594" x="7986713" y="1809750"/>
          <p14:tracePt t="24610" x="7977188" y="1801813"/>
          <p14:tracePt t="25122" x="7977188" y="1809750"/>
          <p14:tracePt t="25133" x="7977188" y="1819275"/>
          <p14:tracePt t="25148" x="7977188" y="1827213"/>
          <p14:tracePt t="25206" x="7977188" y="1835150"/>
          <p14:tracePt t="25347" x="7977188" y="1827213"/>
          <p14:tracePt t="25416" x="7969250" y="1827213"/>
          <p14:tracePt t="25436" x="7961313" y="1827213"/>
          <p14:tracePt t="25442" x="7943850" y="1827213"/>
          <p14:tracePt t="25450" x="7935913" y="1827213"/>
          <p14:tracePt t="25458" x="7926388" y="1827213"/>
          <p14:tracePt t="25466" x="7918450" y="1827213"/>
          <p14:tracePt t="25474" x="7910513" y="1827213"/>
          <p14:tracePt t="25482" x="7893050" y="1827213"/>
          <p14:tracePt t="25490" x="7867650" y="1819275"/>
          <p14:tracePt t="25498" x="7832725" y="1819275"/>
          <p14:tracePt t="25504" x="7756525" y="1819275"/>
          <p14:tracePt t="25512" x="7654925" y="1819275"/>
          <p14:tracePt t="25520" x="7518400" y="1819275"/>
          <p14:tracePt t="25528" x="7307263" y="1819275"/>
          <p14:tracePt t="25536" x="6975475" y="1852613"/>
          <p14:tracePt t="25544" x="6559550" y="1885950"/>
          <p14:tracePt t="25552" x="6184900" y="1903413"/>
          <p14:tracePt t="25558" x="5802313" y="1895475"/>
          <p14:tracePt t="25566" x="5421313" y="1860550"/>
          <p14:tracePt t="25575" x="5046663" y="1784350"/>
          <p14:tracePt t="25582" x="4673600" y="1649413"/>
          <p14:tracePt t="25590" x="4281488" y="1495425"/>
          <p14:tracePt t="25598" x="3941763" y="1292225"/>
          <p14:tracePt t="25606" x="3627438" y="1087438"/>
          <p14:tracePt t="25614" x="3338513" y="884238"/>
          <p14:tracePt t="25622" x="3024188" y="704850"/>
          <p14:tracePt t="25628" x="2582863" y="501650"/>
          <p14:tracePt t="25636" x="2217738" y="288925"/>
          <p14:tracePt t="25644" x="1868488" y="58738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410EA-E2BC-4F63-BBD4-B4A4BC289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Demand diagram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D9AFCAA-CA3D-4F5F-9AA9-EFE769D955B3}"/>
              </a:ext>
            </a:extLst>
          </p:cNvPr>
          <p:cNvCxnSpPr/>
          <p:nvPr/>
        </p:nvCxnSpPr>
        <p:spPr>
          <a:xfrm flipV="1">
            <a:off x="2556769" y="1690688"/>
            <a:ext cx="0" cy="3209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CFF0F53-622F-4508-8AA1-17B6DF8A2C3E}"/>
              </a:ext>
            </a:extLst>
          </p:cNvPr>
          <p:cNvCxnSpPr/>
          <p:nvPr/>
        </p:nvCxnSpPr>
        <p:spPr>
          <a:xfrm>
            <a:off x="2556769" y="4900474"/>
            <a:ext cx="46430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5318719-8894-4470-ADE2-34AF0D08C62C}"/>
              </a:ext>
            </a:extLst>
          </p:cNvPr>
          <p:cNvCxnSpPr/>
          <p:nvPr/>
        </p:nvCxnSpPr>
        <p:spPr>
          <a:xfrm>
            <a:off x="3120500" y="2270464"/>
            <a:ext cx="3515557" cy="2317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719CD77-6D2A-4273-8967-34F91A4388A5}"/>
              </a:ext>
            </a:extLst>
          </p:cNvPr>
          <p:cNvSpPr txBox="1"/>
          <p:nvPr/>
        </p:nvSpPr>
        <p:spPr>
          <a:xfrm>
            <a:off x="7075503" y="5026991"/>
            <a:ext cx="1260629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Quantity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26316-ED78-43D9-ABC1-A4C138F26F55}"/>
              </a:ext>
            </a:extLst>
          </p:cNvPr>
          <p:cNvSpPr txBox="1"/>
          <p:nvPr/>
        </p:nvSpPr>
        <p:spPr>
          <a:xfrm>
            <a:off x="1744462" y="1580225"/>
            <a:ext cx="1482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Price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402BBE0-F8BF-41DB-A7E8-AA8C13677D8F}"/>
              </a:ext>
            </a:extLst>
          </p:cNvPr>
          <p:cNvCxnSpPr>
            <a:cxnSpLocks/>
          </p:cNvCxnSpPr>
          <p:nvPr/>
        </p:nvCxnSpPr>
        <p:spPr>
          <a:xfrm>
            <a:off x="4718481" y="3319340"/>
            <a:ext cx="0" cy="15891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5264C93-2027-4FE0-BC49-1E490C6CD317}"/>
              </a:ext>
            </a:extLst>
          </p:cNvPr>
          <p:cNvCxnSpPr>
            <a:cxnSpLocks/>
          </p:cNvCxnSpPr>
          <p:nvPr/>
        </p:nvCxnSpPr>
        <p:spPr>
          <a:xfrm flipH="1" flipV="1">
            <a:off x="2556769" y="3311372"/>
            <a:ext cx="2161712" cy="796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EF93DC2-11E0-455D-BAAF-9BD3AA604C08}"/>
              </a:ext>
            </a:extLst>
          </p:cNvPr>
          <p:cNvSpPr txBox="1"/>
          <p:nvPr/>
        </p:nvSpPr>
        <p:spPr>
          <a:xfrm>
            <a:off x="4391445" y="4908443"/>
            <a:ext cx="973665" cy="372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BB00AC-E7E0-4352-AD76-A077D6671952}"/>
              </a:ext>
            </a:extLst>
          </p:cNvPr>
          <p:cNvSpPr txBox="1"/>
          <p:nvPr/>
        </p:nvSpPr>
        <p:spPr>
          <a:xfrm>
            <a:off x="2095550" y="3151991"/>
            <a:ext cx="491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P1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52BC36-12A2-4DF7-875A-47189C27B4AE}"/>
              </a:ext>
            </a:extLst>
          </p:cNvPr>
          <p:cNvSpPr txBox="1"/>
          <p:nvPr/>
        </p:nvSpPr>
        <p:spPr>
          <a:xfrm>
            <a:off x="6681230" y="4374673"/>
            <a:ext cx="563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D1 </a:t>
            </a:r>
          </a:p>
        </p:txBody>
      </p:sp>
    </p:spTree>
    <p:extLst>
      <p:ext uri="{BB962C8B-B14F-4D97-AF65-F5344CB8AC3E}">
        <p14:creationId xmlns:p14="http://schemas.microsoft.com/office/powerpoint/2010/main" val="926073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68EC5-F159-4485-8140-2C8361730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Supply diagram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1207135-1EEC-4D9B-9EDD-BFEEC8E81C56}"/>
              </a:ext>
            </a:extLst>
          </p:cNvPr>
          <p:cNvCxnSpPr/>
          <p:nvPr/>
        </p:nvCxnSpPr>
        <p:spPr>
          <a:xfrm flipV="1">
            <a:off x="3116062" y="1615736"/>
            <a:ext cx="0" cy="3036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C3C3F0-FC39-40DF-9810-E53DA9427B6C}"/>
              </a:ext>
            </a:extLst>
          </p:cNvPr>
          <p:cNvCxnSpPr/>
          <p:nvPr/>
        </p:nvCxnSpPr>
        <p:spPr>
          <a:xfrm flipV="1">
            <a:off x="3116062" y="4580878"/>
            <a:ext cx="4731798" cy="7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CB2F39-882B-475F-ABC3-B4ACFE13FBA8}"/>
              </a:ext>
            </a:extLst>
          </p:cNvPr>
          <p:cNvCxnSpPr/>
          <p:nvPr/>
        </p:nvCxnSpPr>
        <p:spPr>
          <a:xfrm flipV="1">
            <a:off x="3488924" y="1690688"/>
            <a:ext cx="3533313" cy="2552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99FBD44-0A5A-4E05-8DE0-4A225024EFF3}"/>
              </a:ext>
            </a:extLst>
          </p:cNvPr>
          <p:cNvSpPr txBox="1"/>
          <p:nvPr/>
        </p:nvSpPr>
        <p:spPr>
          <a:xfrm>
            <a:off x="7847860" y="4900474"/>
            <a:ext cx="253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Quantity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ACD2BD-EB00-4096-BB64-9DC9E7F36CDD}"/>
              </a:ext>
            </a:extLst>
          </p:cNvPr>
          <p:cNvSpPr txBox="1"/>
          <p:nvPr/>
        </p:nvSpPr>
        <p:spPr>
          <a:xfrm>
            <a:off x="2343705" y="1367161"/>
            <a:ext cx="1393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Price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21046D-4A5B-4301-8B1F-280048170B36}"/>
              </a:ext>
            </a:extLst>
          </p:cNvPr>
          <p:cNvCxnSpPr>
            <a:cxnSpLocks/>
          </p:cNvCxnSpPr>
          <p:nvPr/>
        </p:nvCxnSpPr>
        <p:spPr>
          <a:xfrm>
            <a:off x="5401733" y="2870200"/>
            <a:ext cx="0" cy="175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C218ED7-C165-4A27-818D-1FD56B4AA4FA}"/>
              </a:ext>
            </a:extLst>
          </p:cNvPr>
          <p:cNvCxnSpPr/>
          <p:nvPr/>
        </p:nvCxnSpPr>
        <p:spPr>
          <a:xfrm flipH="1">
            <a:off x="3116062" y="2870200"/>
            <a:ext cx="22856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C58A9F3-665B-4F4D-9071-40D045511905}"/>
              </a:ext>
            </a:extLst>
          </p:cNvPr>
          <p:cNvSpPr txBox="1"/>
          <p:nvPr/>
        </p:nvSpPr>
        <p:spPr>
          <a:xfrm>
            <a:off x="6959721" y="1562470"/>
            <a:ext cx="58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S1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818F83-9EC0-4ADC-AA4B-3280542AF4F6}"/>
              </a:ext>
            </a:extLst>
          </p:cNvPr>
          <p:cNvSpPr txBox="1"/>
          <p:nvPr/>
        </p:nvSpPr>
        <p:spPr>
          <a:xfrm>
            <a:off x="5184560" y="4616388"/>
            <a:ext cx="577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</a:t>
            </a:r>
          </a:p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9EF953-0E1B-4BF6-BD52-C23BC0D88068}"/>
              </a:ext>
            </a:extLst>
          </p:cNvPr>
          <p:cNvSpPr txBox="1"/>
          <p:nvPr/>
        </p:nvSpPr>
        <p:spPr>
          <a:xfrm>
            <a:off x="2674028" y="2665227"/>
            <a:ext cx="470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P1</a:t>
            </a:r>
          </a:p>
        </p:txBody>
      </p:sp>
    </p:spTree>
    <p:extLst>
      <p:ext uri="{BB962C8B-B14F-4D97-AF65-F5344CB8AC3E}">
        <p14:creationId xmlns:p14="http://schemas.microsoft.com/office/powerpoint/2010/main" val="302730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3D7F-18AB-4AE0-AB90-AEF920AC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301A7-9EB1-4234-8BCB-ACFDBCFFE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Subsidy: a grant given to businesses usually to encourage the production of a good.</a:t>
            </a:r>
          </a:p>
          <a:p>
            <a:r>
              <a:rPr lang="en-GB" dirty="0"/>
              <a:t>Supply curve: a line drawn on a graph that shows how much of a good sellers are willing to supply at different prices.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83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56490-B2AC-4B8F-9087-45C014443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interaction of supply and demand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D5491-C9BE-4570-8E41-5A229B282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the supply and demand are equal, the price is called the equilibrium price.</a:t>
            </a:r>
          </a:p>
          <a:p>
            <a:r>
              <a:rPr lang="en-GB" dirty="0"/>
              <a:t>This price is also called the </a:t>
            </a:r>
            <a:r>
              <a:rPr lang="en-GB" b="1" dirty="0"/>
              <a:t>market clearing price.</a:t>
            </a:r>
          </a:p>
          <a:p>
            <a:r>
              <a:rPr lang="en-GB" dirty="0"/>
              <a:t>Formula</a:t>
            </a:r>
          </a:p>
          <a:p>
            <a:r>
              <a:rPr lang="en-GB" dirty="0"/>
              <a:t>Total revenue = price x quantity </a:t>
            </a:r>
          </a:p>
          <a:p>
            <a:r>
              <a:rPr lang="en-GB" dirty="0"/>
              <a:t>Changes in demand can occur as price increases, demand will decrease.</a:t>
            </a:r>
          </a:p>
          <a:p>
            <a:r>
              <a:rPr lang="en-GB" dirty="0"/>
              <a:t>Changes in supply can occur, as the price increases, demand will increase.</a:t>
            </a:r>
          </a:p>
        </p:txBody>
      </p:sp>
    </p:spTree>
    <p:extLst>
      <p:ext uri="{BB962C8B-B14F-4D97-AF65-F5344CB8AC3E}">
        <p14:creationId xmlns:p14="http://schemas.microsoft.com/office/powerpoint/2010/main" val="240763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1B0C32-68E9-4B00-BE21-22D3954D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GB" sz="4200" b="1" i="1" dirty="0"/>
              <a:t>Disequilibrium of the market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1347-B483-4ED4-89B3-F670B4D9D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GB" sz="2200" dirty="0"/>
              <a:t>Market is in disequilibrium when there is excess demand or excess supply.</a:t>
            </a:r>
          </a:p>
          <a:p>
            <a:endParaRPr lang="en-GB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C8672-7BC2-46D2-9BCB-E47630AA6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936" y="435961"/>
            <a:ext cx="7902415" cy="598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3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BA39-572D-4766-8BE1-6616F5CB6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7B7B7B"/>
          </a:solidFill>
          <a:ln w="174625" cmpd="thinThick">
            <a:solidFill>
              <a:srgbClr val="7B7B7B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2600">
                <a:solidFill>
                  <a:srgbClr val="FFFFFF"/>
                </a:solidFill>
              </a:rPr>
              <a:t>PED or price elasticity of demand.</a:t>
            </a:r>
          </a:p>
        </p:txBody>
      </p:sp>
      <p:pic>
        <p:nvPicPr>
          <p:cNvPr id="2050" name="Picture 2" descr="price-elasticity-demand-formula">
            <a:extLst>
              <a:ext uri="{FF2B5EF4-FFF2-40B4-BE49-F238E27FC236}">
                <a16:creationId xmlns:a16="http://schemas.microsoft.com/office/drawing/2014/main" id="{BE9523FC-194B-49AC-ADBE-3DD86CE95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2153846"/>
            <a:ext cx="7188199" cy="141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35BF8-2C04-4C1D-8617-435AE809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0694" y="383151"/>
            <a:ext cx="7188199" cy="1479822"/>
          </a:xfrm>
        </p:spPr>
        <p:txBody>
          <a:bodyPr>
            <a:normAutofit/>
          </a:bodyPr>
          <a:lstStyle/>
          <a:p>
            <a:r>
              <a:rPr lang="en-GB" sz="3200" b="1" dirty="0"/>
              <a:t>Price elasticity of demand (PED) </a:t>
            </a:r>
            <a:r>
              <a:rPr lang="en-GB" sz="3200" b="1" u="sng" dirty="0"/>
              <a:t>measures </a:t>
            </a:r>
            <a:r>
              <a:rPr lang="en-GB" sz="3200" b="1" dirty="0"/>
              <a:t>the </a:t>
            </a:r>
            <a:r>
              <a:rPr lang="en-GB" sz="3200" b="1" u="sng" dirty="0"/>
              <a:t>responsiveness</a:t>
            </a:r>
            <a:r>
              <a:rPr lang="en-GB" sz="3200" b="1" dirty="0"/>
              <a:t> of demand after a change in price.</a:t>
            </a:r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82F851-2E9E-4413-ABC9-B9CE2A5C9587}"/>
              </a:ext>
            </a:extLst>
          </p:cNvPr>
          <p:cNvSpPr txBox="1"/>
          <p:nvPr/>
        </p:nvSpPr>
        <p:spPr>
          <a:xfrm>
            <a:off x="2905217" y="6112365"/>
            <a:ext cx="95856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>
                <a:hlinkClick r:id="rId3"/>
              </a:rPr>
              <a:t>https://www.economicshelp.org/wp-content/uploads/2012/11/income-elasticity-explained.png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083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ED48-2BAE-4A29-B266-DE27C9825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Interpretation of numerical values of price elasticity of demand.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05FE382-739D-49E7-B83E-7923793128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652634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286480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143290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8914415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3420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Price elasticity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Value of elasticity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Price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Effect on total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853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Inelastic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Less than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508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Inelastic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Less than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283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Elastic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Greater than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Decrease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Rises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484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Elastic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Greater than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05969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016BD10-3060-43F8-AC0B-9709FFB5A64E}"/>
              </a:ext>
            </a:extLst>
          </p:cNvPr>
          <p:cNvSpPr txBox="1"/>
          <p:nvPr/>
        </p:nvSpPr>
        <p:spPr>
          <a:xfrm>
            <a:off x="1270861" y="4052807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Inelastic demand product </a:t>
            </a:r>
          </a:p>
          <a:p>
            <a:endParaRPr lang="en-GB" dirty="0"/>
          </a:p>
          <a:p>
            <a:r>
              <a:rPr lang="en-GB" dirty="0"/>
              <a:t>Price increases by 15%</a:t>
            </a:r>
          </a:p>
          <a:p>
            <a:endParaRPr lang="en-GB" dirty="0"/>
          </a:p>
          <a:p>
            <a:r>
              <a:rPr lang="en-GB" dirty="0"/>
              <a:t>Demand falls _ by how much? That will determine whether the business rev. will go up or down?</a:t>
            </a:r>
          </a:p>
          <a:p>
            <a:endParaRPr lang="en-GB" dirty="0"/>
          </a:p>
          <a:p>
            <a:r>
              <a:rPr lang="en-GB" dirty="0"/>
              <a:t>Demand fall by 10% </a:t>
            </a:r>
          </a:p>
        </p:txBody>
      </p:sp>
    </p:spTree>
    <p:extLst>
      <p:ext uri="{BB962C8B-B14F-4D97-AF65-F5344CB8AC3E}">
        <p14:creationId xmlns:p14="http://schemas.microsoft.com/office/powerpoint/2010/main" val="1728451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668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Demand &amp; Supply – a level business</vt:lpstr>
      <vt:lpstr>Definitions </vt:lpstr>
      <vt:lpstr>Demand diagram</vt:lpstr>
      <vt:lpstr>Supply diagram</vt:lpstr>
      <vt:lpstr>Definitions </vt:lpstr>
      <vt:lpstr>The interaction of supply and demand </vt:lpstr>
      <vt:lpstr>Disequilibrium of the market</vt:lpstr>
      <vt:lpstr>PED or price elasticity of demand.</vt:lpstr>
      <vt:lpstr>Interpretation of numerical values of price elasticity of demand.</vt:lpstr>
      <vt:lpstr>The factors influencing price elasticity of demand or PED</vt:lpstr>
      <vt:lpstr>YED or income elasticity of demand</vt:lpstr>
      <vt:lpstr>PowerPoint Presentation</vt:lpstr>
      <vt:lpstr>Examples of goods with different YED</vt:lpstr>
      <vt:lpstr>Using knowledge of income elasticity of demand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&amp; Supply – a level business</dc:title>
  <dc:creator>Harry london</dc:creator>
  <cp:lastModifiedBy>Harry london</cp:lastModifiedBy>
  <cp:revision>20</cp:revision>
  <dcterms:created xsi:type="dcterms:W3CDTF">2021-05-01T13:56:58Z</dcterms:created>
  <dcterms:modified xsi:type="dcterms:W3CDTF">2021-05-02T18:36:48Z</dcterms:modified>
</cp:coreProperties>
</file>