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52" autoAdjust="0"/>
    <p:restoredTop sz="94660"/>
  </p:normalViewPr>
  <p:slideViewPr>
    <p:cSldViewPr snapToGrid="0">
      <p:cViewPr>
        <p:scale>
          <a:sx n="90" d="100"/>
          <a:sy n="90" d="100"/>
        </p:scale>
        <p:origin x="658" y="-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The</a:t>
            </a:r>
            <a:r>
              <a:rPr lang="en-US" baseline="0" dirty="0"/>
              <a:t> mass </a:t>
            </a:r>
            <a:r>
              <a:rPr lang="en-US" dirty="0"/>
              <a:t>market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mass market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2"/>
                <c:pt idx="0">
                  <c:v>Mass markets</c:v>
                </c:pt>
                <c:pt idx="1">
                  <c:v>niche markets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</c:v>
                </c:pt>
                <c:pt idx="1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35-405F-888D-07E630AAA7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41431-58B7-47C2-8F81-1A5BE1530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4F1A9D-3D0D-4ECB-BCF4-FDEA707BA8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EFB33D-7429-4CDE-8590-ABB4203B6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4A76-2DC1-482D-BF1C-1536E27C1665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BE61ED-21C0-4954-9B26-0639536D4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70531B-AED4-4455-BF62-858B811E7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B711-49BA-4849-B6D8-9E1A2D0A8A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060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E28AD-EA71-4F27-A83C-AE0D384FC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076AEC-1D8E-4E28-A47B-E70AC0AB5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C3A3C4-B456-4CD9-99FD-50927ADC4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4A76-2DC1-482D-BF1C-1536E27C1665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37DE4-E3F6-4FB9-BDB1-F94389D14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E0988-5E19-4F49-BD17-D7A7D682C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B711-49BA-4849-B6D8-9E1A2D0A8A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8273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69E5A1-6DBE-4565-91D9-04D5E381DF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DEAAB6-C842-4452-BCFB-8458253590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BC01AF-F90E-4A77-A68E-AF1841A87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4A76-2DC1-482D-BF1C-1536E27C1665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6772F-C5C9-4F8B-8715-0DE01FD2A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4152C4-D184-4074-8AD1-72CACAABC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B711-49BA-4849-B6D8-9E1A2D0A8A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753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7CD00-7FE5-4E89-8EC2-E51BCEAC3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0004D-802B-482A-A5A7-DD5117313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4CAD35-15BC-4301-AD3D-B3875FF91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4A76-2DC1-482D-BF1C-1536E27C1665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34FB7-E537-4BF2-9B09-4FEE69755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8B89C-D11E-4C6C-96CC-90C4430D9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B711-49BA-4849-B6D8-9E1A2D0A8A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876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CD28C-BEDE-472A-BEFE-B9E99B42C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A519D1-B2B4-4E6C-B24C-A3F21410A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60F78-30F7-4158-A0A9-5D46D4A87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4A76-2DC1-482D-BF1C-1536E27C1665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4AA22E-D777-4AA5-87F3-80A5C5B08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015B3-515D-4783-B857-778CFDB73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B711-49BA-4849-B6D8-9E1A2D0A8A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0511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86F47-41A1-40FA-B899-8E73C0FDC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FFE02-454B-4532-8A4C-618C75445D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C3A358-416B-475E-901D-040849F001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2C9D87-995F-42AD-96E6-30836C432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4A76-2DC1-482D-BF1C-1536E27C1665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02D99E-4332-4439-8EFC-68CAE2C0D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3525BF-9F70-4710-B282-0717CB568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B711-49BA-4849-B6D8-9E1A2D0A8A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590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B5E90-1E92-4783-8C68-A25FAC545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E27DB1-7321-4FAB-8897-C99792E84D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546412-94CB-4C44-A327-08A51F15B8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782510-ABB5-4FF3-88BC-6A0143AA4B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5B1148-DB34-4EC1-B449-8A123AE5BB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C33192-A5CE-42EF-B4F3-A06D443B8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4A76-2DC1-482D-BF1C-1536E27C1665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8CBEAE-2D50-4D97-B622-98DE20965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2D402B-97B5-4991-BE76-B82E9F6FC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B711-49BA-4849-B6D8-9E1A2D0A8A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715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0E252-5F6F-400B-94EC-AC317259B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A4808F-56D0-4BC9-AA5F-32C376781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4A76-2DC1-482D-BF1C-1536E27C1665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8E1E86-7935-4AFA-BD30-2F197BA81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AC80CA-8A8D-4737-852B-D344CAFC5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B711-49BA-4849-B6D8-9E1A2D0A8A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165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E4A24F-8B86-4EE6-8574-B724C9350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4A76-2DC1-482D-BF1C-1536E27C1665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136B3B-68B4-4C5E-A895-2AFF74234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767B7F-1864-4FA7-A787-0CC44F6B4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B711-49BA-4849-B6D8-9E1A2D0A8A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792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27DE3-3E82-4FEF-86DE-55101F391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5965F-A0DE-4FB9-BBD8-A9616F79A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C9B53D-7481-4585-996D-B9E15E77A3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64DA99-10BF-49B3-9926-8752CFFEF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4A76-2DC1-482D-BF1C-1536E27C1665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4D5A74-180D-4F85-B7CE-51F384E52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1A9B95-56AF-40FD-8499-8C2A7823D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B711-49BA-4849-B6D8-9E1A2D0A8A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128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08B04-2FD0-4238-90E7-562179D6B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9899B2-D239-49A6-B628-BFA97AC2D7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C2385D-2577-4651-A396-D6E33ABB4E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7D3F8B-1355-4462-A8C2-85427093D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4A76-2DC1-482D-BF1C-1536E27C1665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1C077B-358D-4298-B412-111068A88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68CF44-D53E-4FFA-862F-782749AD4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B711-49BA-4849-B6D8-9E1A2D0A8A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390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3F6DF8-115D-4C53-BFFE-84DB277F5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316E2B-682F-47A5-B9B4-0FCEBBC0CD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7EA0E2-5E3A-4C31-AF09-0E42E4E8A8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44A76-2DC1-482D-BF1C-1536E27C1665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A38710-A5E6-40FF-BF04-7EF98150EF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AB8355-2CC8-44FD-8AFC-0DF2BEBD8F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FB711-49BA-4849-B6D8-9E1A2D0A8A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508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77045-1CFA-43C0-97E1-D583C4C5B8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Chapter 1 The market (</a:t>
            </a:r>
            <a:r>
              <a:rPr lang="en-GB" dirty="0" err="1"/>
              <a:t>edexcel</a:t>
            </a:r>
            <a:r>
              <a:rPr lang="en-GB" dirty="0"/>
              <a:t> as and a level chapters)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815C1E-BD92-4182-8F8F-4CD62E1538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Mass markets and niche markets</a:t>
            </a:r>
          </a:p>
          <a:p>
            <a:r>
              <a:rPr lang="en-GB" dirty="0"/>
              <a:t>Dynamic markets</a:t>
            </a:r>
          </a:p>
          <a:p>
            <a:r>
              <a:rPr lang="en-GB" dirty="0"/>
              <a:t>How competition affects the market?</a:t>
            </a:r>
          </a:p>
          <a:p>
            <a:r>
              <a:rPr lang="en-GB" dirty="0"/>
              <a:t>Adapting to change</a:t>
            </a:r>
          </a:p>
        </p:txBody>
      </p:sp>
    </p:spTree>
    <p:extLst>
      <p:ext uri="{BB962C8B-B14F-4D97-AF65-F5344CB8AC3E}">
        <p14:creationId xmlns:p14="http://schemas.microsoft.com/office/powerpoint/2010/main" val="3186794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E7915-1B42-4992-AD4C-2C9AA2438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Online retailing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23CF4-E643-40CF-9309-65F20F4F7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Selling goods and service online.</a:t>
            </a:r>
          </a:p>
          <a:p>
            <a:r>
              <a:rPr lang="en-GB" dirty="0"/>
              <a:t>Online retail platforms such as </a:t>
            </a:r>
            <a:r>
              <a:rPr lang="en-GB" dirty="0" err="1"/>
              <a:t>ebay</a:t>
            </a:r>
            <a:r>
              <a:rPr lang="en-GB" dirty="0"/>
              <a:t>, amazon, </a:t>
            </a:r>
            <a:r>
              <a:rPr lang="en-GB" dirty="0" err="1"/>
              <a:t>shopfiy</a:t>
            </a:r>
            <a:r>
              <a:rPr lang="en-GB" dirty="0"/>
              <a:t>, </a:t>
            </a:r>
          </a:p>
          <a:p>
            <a:r>
              <a:rPr lang="en-GB" dirty="0"/>
              <a:t>Emerged due to the development of the internet.</a:t>
            </a:r>
          </a:p>
          <a:p>
            <a:r>
              <a:rPr lang="en-GB" dirty="0"/>
              <a:t>Specialist e-tailors such </a:t>
            </a:r>
            <a:r>
              <a:rPr lang="en-GB" dirty="0" err="1"/>
              <a:t>amazo</a:t>
            </a:r>
            <a:r>
              <a:rPr lang="en-GB" dirty="0"/>
              <a:t> or Alibaba (retail giants)</a:t>
            </a:r>
          </a:p>
        </p:txBody>
      </p:sp>
    </p:spTree>
    <p:extLst>
      <p:ext uri="{BB962C8B-B14F-4D97-AF65-F5344CB8AC3E}">
        <p14:creationId xmlns:p14="http://schemas.microsoft.com/office/powerpoint/2010/main" val="1341019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6E362-AFC6-4EAE-B592-A12689AA4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Benefits of online retailing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25CC4-7F9D-4B00-9FAA-89531BAD2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More convenient way to sell to customers</a:t>
            </a:r>
          </a:p>
          <a:p>
            <a:r>
              <a:rPr lang="en-GB" dirty="0"/>
              <a:t>More cheaper way as you don’t need a shopfront </a:t>
            </a:r>
          </a:p>
          <a:p>
            <a:r>
              <a:rPr lang="en-GB" dirty="0"/>
              <a:t>Selling costs are lower as you don’t need a sales staff or shop front and pay any rent or business rates.</a:t>
            </a:r>
          </a:p>
          <a:p>
            <a:r>
              <a:rPr lang="en-GB" dirty="0"/>
              <a:t>Online retailers can reach more customers.</a:t>
            </a:r>
          </a:p>
          <a:p>
            <a:r>
              <a:rPr lang="en-GB" dirty="0"/>
              <a:t>An online retailer is open 24/7 so again this is more convenient for the customer. </a:t>
            </a:r>
          </a:p>
          <a:p>
            <a:r>
              <a:rPr lang="en-GB" dirty="0"/>
              <a:t>Greater flexibility </a:t>
            </a:r>
          </a:p>
        </p:txBody>
      </p:sp>
    </p:spTree>
    <p:extLst>
      <p:ext uri="{BB962C8B-B14F-4D97-AF65-F5344CB8AC3E}">
        <p14:creationId xmlns:p14="http://schemas.microsoft.com/office/powerpoint/2010/main" val="1814353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A9A53-BFBE-4758-9C51-54F64DF2C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competition affects the market?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E13C2-B28E-4A80-9E44-BECDD158B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Any rival could come in and change the market for good.</a:t>
            </a:r>
          </a:p>
          <a:p>
            <a:r>
              <a:rPr lang="en-GB" dirty="0"/>
              <a:t>It puts pressure on businesses.</a:t>
            </a:r>
          </a:p>
          <a:p>
            <a:r>
              <a:rPr lang="en-GB" dirty="0"/>
              <a:t>It creates more choice for their customers. </a:t>
            </a:r>
          </a:p>
          <a:p>
            <a:r>
              <a:rPr lang="en-GB" dirty="0"/>
              <a:t>Keep your customers and competition makes it hard to do so.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25884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ABE27-4611-4840-9410-F82F6CF51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do businesses compete?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34D97-B077-40A7-8622-E47236D83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Lowering prices</a:t>
            </a:r>
          </a:p>
          <a:p>
            <a:r>
              <a:rPr lang="en-GB" dirty="0"/>
              <a:t>Making products appear different than their competitors</a:t>
            </a:r>
          </a:p>
          <a:p>
            <a:r>
              <a:rPr lang="en-GB" dirty="0"/>
              <a:t> offer better quality product or service</a:t>
            </a:r>
          </a:p>
          <a:p>
            <a:r>
              <a:rPr lang="en-GB" dirty="0"/>
              <a:t>Offering extras</a:t>
            </a:r>
          </a:p>
          <a:p>
            <a:r>
              <a:rPr lang="en-GB" dirty="0"/>
              <a:t>Business must use these methods in order to survive their market.</a:t>
            </a:r>
          </a:p>
          <a:p>
            <a:r>
              <a:rPr lang="en-GB" dirty="0"/>
              <a:t>It is costly.</a:t>
            </a:r>
          </a:p>
          <a:p>
            <a:r>
              <a:rPr lang="en-GB" dirty="0"/>
              <a:t>Usp – could stop new entrants from penetrating the market.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6608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AAB44-FA8B-476F-A9A4-463680FE7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Adapting to change?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431C41-D21F-47EC-A1EE-8BA83DF92E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002060"/>
                </a:solidFill>
              </a:rPr>
              <a:t>Flexible in order to adapt to the change in the market. </a:t>
            </a:r>
          </a:p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</a:rPr>
              <a:t>Need to be prepared to make changes quickly </a:t>
            </a:r>
          </a:p>
          <a:p>
            <a:r>
              <a:rPr lang="en-GB" dirty="0">
                <a:solidFill>
                  <a:srgbClr val="C00000"/>
                </a:solidFill>
              </a:rPr>
              <a:t>Market research – helps the businesses keep in touch with the recent market changes and current market needs of the consumers.</a:t>
            </a:r>
          </a:p>
          <a:p>
            <a:r>
              <a:rPr lang="en-GB" dirty="0">
                <a:solidFill>
                  <a:srgbClr val="0070C0"/>
                </a:solidFill>
              </a:rPr>
              <a:t>Investment – research and development – to find usp (developing a niche)– something new and different but also meets the needs of their customers’ needs.</a:t>
            </a:r>
          </a:p>
          <a:p>
            <a:r>
              <a:rPr lang="en-GB" dirty="0">
                <a:solidFill>
                  <a:srgbClr val="00B050"/>
                </a:solidFill>
              </a:rPr>
              <a:t>Improvement – continuous improvement – finding new and easier or convenient ways to carry out operations.  </a:t>
            </a:r>
          </a:p>
        </p:txBody>
      </p:sp>
    </p:spTree>
    <p:extLst>
      <p:ext uri="{BB962C8B-B14F-4D97-AF65-F5344CB8AC3E}">
        <p14:creationId xmlns:p14="http://schemas.microsoft.com/office/powerpoint/2010/main" val="1951332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8C2CB-4357-40DD-82AA-D83EDD37C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 market?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946D3-E32B-4921-A615-46F5E0DD8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place where </a:t>
            </a:r>
            <a:r>
              <a:rPr lang="en-GB" dirty="0">
                <a:solidFill>
                  <a:schemeClr val="accent6"/>
                </a:solidFill>
              </a:rPr>
              <a:t>buyers </a:t>
            </a:r>
            <a:r>
              <a:rPr lang="en-GB" dirty="0"/>
              <a:t>and </a:t>
            </a:r>
            <a:r>
              <a:rPr lang="en-GB" dirty="0">
                <a:solidFill>
                  <a:srgbClr val="00B0F0"/>
                </a:solidFill>
              </a:rPr>
              <a:t>sellers</a:t>
            </a:r>
            <a:r>
              <a:rPr lang="en-GB" dirty="0"/>
              <a:t> meet to exchange goods and services.</a:t>
            </a:r>
          </a:p>
          <a:p>
            <a:r>
              <a:rPr lang="en-GB" b="1" dirty="0"/>
              <a:t>Without meeting up via the internet – </a:t>
            </a:r>
          </a:p>
          <a:p>
            <a:r>
              <a:rPr lang="en-GB" dirty="0"/>
              <a:t>Trading can be done over the phone, mail orders and newspapers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7865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F742-522A-4C50-BDB2-EE2D54C2B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Some examples of markets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15CD7-1928-4059-82E1-E48C287D5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527" y="1586345"/>
            <a:ext cx="11166764" cy="3241964"/>
          </a:xfrm>
        </p:spPr>
        <p:txBody>
          <a:bodyPr/>
          <a:lstStyle/>
          <a:p>
            <a:r>
              <a:rPr lang="en-GB" dirty="0">
                <a:solidFill>
                  <a:srgbClr val="C00000"/>
                </a:solidFill>
              </a:rPr>
              <a:t>Consumer markets</a:t>
            </a:r>
          </a:p>
          <a:p>
            <a:r>
              <a:rPr lang="en-GB" dirty="0">
                <a:solidFill>
                  <a:srgbClr val="C00000"/>
                </a:solidFill>
              </a:rPr>
              <a:t>Markets for services; hairdressing, financial services</a:t>
            </a:r>
          </a:p>
          <a:p>
            <a:r>
              <a:rPr lang="en-GB" dirty="0">
                <a:solidFill>
                  <a:srgbClr val="C00000"/>
                </a:solidFill>
              </a:rPr>
              <a:t>The housing market </a:t>
            </a:r>
          </a:p>
          <a:p>
            <a:r>
              <a:rPr lang="en-GB" dirty="0">
                <a:solidFill>
                  <a:srgbClr val="C00000"/>
                </a:solidFill>
              </a:rPr>
              <a:t>Commodity market – businesses, people buy raw materials such as oil, wheat or coffee.</a:t>
            </a:r>
          </a:p>
          <a:p>
            <a:r>
              <a:rPr lang="en-GB" dirty="0">
                <a:solidFill>
                  <a:srgbClr val="C00000"/>
                </a:solidFill>
              </a:rPr>
              <a:t>Financial markets</a:t>
            </a:r>
          </a:p>
        </p:txBody>
      </p:sp>
    </p:spTree>
    <p:extLst>
      <p:ext uri="{BB962C8B-B14F-4D97-AF65-F5344CB8AC3E}">
        <p14:creationId xmlns:p14="http://schemas.microsoft.com/office/powerpoint/2010/main" val="1024262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0CCE3-C4EC-470A-A648-F6459963F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96F43-A77B-4627-BE96-4F2E32BFB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/>
              <a:t>Holidays market</a:t>
            </a:r>
          </a:p>
          <a:p>
            <a:r>
              <a:rPr lang="en-GB" dirty="0">
                <a:solidFill>
                  <a:srgbClr val="FF0000"/>
                </a:solidFill>
              </a:rPr>
              <a:t>1960s – the holidays market used be very different than nowadays</a:t>
            </a:r>
          </a:p>
          <a:p>
            <a:r>
              <a:rPr lang="en-GB" dirty="0">
                <a:solidFill>
                  <a:srgbClr val="FF0000"/>
                </a:solidFill>
              </a:rPr>
              <a:t>Small hotel holidays, Brighton or camping etc.</a:t>
            </a:r>
          </a:p>
          <a:p>
            <a:r>
              <a:rPr lang="en-GB" u="sng" dirty="0">
                <a:solidFill>
                  <a:schemeClr val="accent6"/>
                </a:solidFill>
                <a:highlight>
                  <a:srgbClr val="FFFF00"/>
                </a:highlight>
              </a:rPr>
              <a:t>Market has changed over a period of time.</a:t>
            </a:r>
          </a:p>
          <a:p>
            <a:r>
              <a:rPr lang="en-GB" dirty="0">
                <a:solidFill>
                  <a:srgbClr val="002060"/>
                </a:solidFill>
              </a:rPr>
              <a:t>Today, an eastern European city, golfing trips in Dubai as well as theme park holidays etc. </a:t>
            </a:r>
          </a:p>
        </p:txBody>
      </p:sp>
    </p:spTree>
    <p:extLst>
      <p:ext uri="{BB962C8B-B14F-4D97-AF65-F5344CB8AC3E}">
        <p14:creationId xmlns:p14="http://schemas.microsoft.com/office/powerpoint/2010/main" val="3788600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B245F-43B4-45E6-886A-B967EBAD2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businesses need to take into account when in operation the </a:t>
            </a:r>
            <a:r>
              <a:rPr lang="en-GB" b="1" dirty="0"/>
              <a:t>market changes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D0FEB-4F67-4927-A19C-744E6F754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7807"/>
            <a:ext cx="10515600" cy="4351338"/>
          </a:xfrm>
        </p:spPr>
        <p:txBody>
          <a:bodyPr/>
          <a:lstStyle/>
          <a:p>
            <a:r>
              <a:rPr lang="en-GB" dirty="0"/>
              <a:t>Businesses need to undertake a process called </a:t>
            </a:r>
            <a:r>
              <a:rPr lang="en-GB" b="1" dirty="0"/>
              <a:t>marketing.</a:t>
            </a:r>
          </a:p>
          <a:p>
            <a:r>
              <a:rPr lang="en-GB" b="1" dirty="0"/>
              <a:t>What is marketing?</a:t>
            </a:r>
          </a:p>
          <a:p>
            <a:pPr marL="0" indent="0">
              <a:buNone/>
            </a:pPr>
            <a:r>
              <a:rPr lang="en-GB" dirty="0"/>
              <a:t>It is a process which involves </a:t>
            </a:r>
            <a:r>
              <a:rPr lang="en-GB" dirty="0">
                <a:highlight>
                  <a:srgbClr val="FFFF00"/>
                </a:highlight>
              </a:rPr>
              <a:t>anticipating</a:t>
            </a:r>
            <a:r>
              <a:rPr lang="en-GB" dirty="0"/>
              <a:t>, </a:t>
            </a:r>
            <a:r>
              <a:rPr lang="en-GB" dirty="0">
                <a:highlight>
                  <a:srgbClr val="FFFF00"/>
                </a:highlight>
              </a:rPr>
              <a:t>identifying a</a:t>
            </a:r>
            <a:r>
              <a:rPr lang="en-GB" dirty="0"/>
              <a:t>nd </a:t>
            </a:r>
            <a:r>
              <a:rPr lang="en-GB" dirty="0">
                <a:highlight>
                  <a:srgbClr val="FFFF00"/>
                </a:highlight>
              </a:rPr>
              <a:t>meeting </a:t>
            </a:r>
            <a:r>
              <a:rPr lang="en-GB" dirty="0"/>
              <a:t>customer </a:t>
            </a:r>
            <a:r>
              <a:rPr lang="en-GB" i="1" dirty="0">
                <a:solidFill>
                  <a:schemeClr val="accent1"/>
                </a:solidFill>
              </a:rPr>
              <a:t>needs and wants </a:t>
            </a:r>
            <a:r>
              <a:rPr lang="en-GB" dirty="0"/>
              <a:t>whilst making a profit.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5365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24A34-721C-4E5B-9357-C0DD22A6F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Mass markets and niche markets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442D64-3499-4DD7-8ACB-4473D85BA0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0702"/>
          </a:xfrm>
        </p:spPr>
        <p:txBody>
          <a:bodyPr/>
          <a:lstStyle/>
          <a:p>
            <a:r>
              <a:rPr lang="en-GB" dirty="0"/>
              <a:t>What are mass markets?</a:t>
            </a:r>
          </a:p>
          <a:p>
            <a:pPr marL="0" indent="0">
              <a:buNone/>
            </a:pPr>
            <a:r>
              <a:rPr lang="en-GB" dirty="0"/>
              <a:t>Crisps, coca – cola and breakfast cereals etc are all examples of the goods sold in the mass market.</a:t>
            </a:r>
          </a:p>
          <a:p>
            <a:pPr marL="0" indent="0">
              <a:buNone/>
            </a:pPr>
            <a:r>
              <a:rPr lang="en-GB" dirty="0"/>
              <a:t> a mass market:  a large market in which products sold have a mass appeal or are generic. Could water bottles, milk, food etc. all the essential goods are part of the mass market. </a:t>
            </a:r>
          </a:p>
          <a:p>
            <a:r>
              <a:rPr lang="en-GB" dirty="0"/>
              <a:t>What are niche markets?</a:t>
            </a:r>
          </a:p>
          <a:p>
            <a:pPr marL="0" indent="0">
              <a:buNone/>
            </a:pPr>
            <a:r>
              <a:rPr lang="en-GB" dirty="0"/>
              <a:t>Smaller markets which are part of the bigger/mass market or industry.</a:t>
            </a:r>
          </a:p>
        </p:txBody>
      </p:sp>
    </p:spTree>
    <p:extLst>
      <p:ext uri="{BB962C8B-B14F-4D97-AF65-F5344CB8AC3E}">
        <p14:creationId xmlns:p14="http://schemas.microsoft.com/office/powerpoint/2010/main" val="3714197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2A72D-11D4-4D07-B882-75975E8C4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6C78B9B-B689-478E-B8D6-C7740A7195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9083031"/>
              </p:ext>
            </p:extLst>
          </p:nvPr>
        </p:nvGraphicFramePr>
        <p:xfrm>
          <a:off x="983673" y="1690688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7004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F885B-C5A0-451B-B53D-A11FCC899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Market share: market penetration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A62AC-9625-48E3-97B3-2A00B52C1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It is the proportion or share that is held by a business or a product in a particular market.</a:t>
            </a:r>
          </a:p>
          <a:p>
            <a:r>
              <a:rPr lang="en-GB" b="1" dirty="0">
                <a:solidFill>
                  <a:srgbClr val="7030A0"/>
                </a:solidFill>
              </a:rPr>
              <a:t>Sales of a business/total sales in that particular market x 100%</a:t>
            </a:r>
          </a:p>
          <a:p>
            <a:r>
              <a:rPr lang="en-GB" dirty="0"/>
              <a:t>Market for supermarkets industry in </a:t>
            </a:r>
            <a:r>
              <a:rPr lang="en-GB" dirty="0" err="1"/>
              <a:t>uk</a:t>
            </a:r>
            <a:endParaRPr lang="en-GB" dirty="0"/>
          </a:p>
          <a:p>
            <a:r>
              <a:rPr lang="en-GB" dirty="0" err="1"/>
              <a:t>Sainsuburys</a:t>
            </a:r>
            <a:r>
              <a:rPr lang="en-GB" dirty="0"/>
              <a:t> – 50% </a:t>
            </a:r>
          </a:p>
          <a:p>
            <a:r>
              <a:rPr lang="en-GB" dirty="0"/>
              <a:t>Tesco – 25%</a:t>
            </a:r>
          </a:p>
          <a:p>
            <a:r>
              <a:rPr lang="en-GB" dirty="0"/>
              <a:t>Lidl – 11%</a:t>
            </a:r>
          </a:p>
          <a:p>
            <a:r>
              <a:rPr lang="en-GB" dirty="0"/>
              <a:t>Marks &amp; </a:t>
            </a:r>
            <a:r>
              <a:rPr lang="en-GB" dirty="0" err="1"/>
              <a:t>spencers</a:t>
            </a:r>
            <a:r>
              <a:rPr lang="en-GB" dirty="0"/>
              <a:t> – 14%</a:t>
            </a:r>
          </a:p>
        </p:txBody>
      </p:sp>
    </p:spTree>
    <p:extLst>
      <p:ext uri="{BB962C8B-B14F-4D97-AF65-F5344CB8AC3E}">
        <p14:creationId xmlns:p14="http://schemas.microsoft.com/office/powerpoint/2010/main" val="4133435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FDE79-414E-405C-9E9F-43DF80614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Dynamic markets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65CA2-6DEE-4822-BEC7-E9953A3ED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Are markets which are likely to change. They are constantly changes.</a:t>
            </a:r>
          </a:p>
          <a:p>
            <a:r>
              <a:rPr lang="en-GB" dirty="0"/>
              <a:t>A failure to adapt to dynamic market could result in the failure of the business. </a:t>
            </a:r>
          </a:p>
        </p:txBody>
      </p:sp>
    </p:spTree>
    <p:extLst>
      <p:ext uri="{BB962C8B-B14F-4D97-AF65-F5344CB8AC3E}">
        <p14:creationId xmlns:p14="http://schemas.microsoft.com/office/powerpoint/2010/main" val="2084251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676</Words>
  <Application>Microsoft Office PowerPoint</Application>
  <PresentationFormat>Widescreen</PresentationFormat>
  <Paragraphs>75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Chapter 1 The market (edexcel as and a level chapters)</vt:lpstr>
      <vt:lpstr>What is a market?</vt:lpstr>
      <vt:lpstr>Some examples of markets</vt:lpstr>
      <vt:lpstr>example</vt:lpstr>
      <vt:lpstr>businesses need to take into account when in operation the market changes </vt:lpstr>
      <vt:lpstr>Mass markets and niche markets</vt:lpstr>
      <vt:lpstr>example</vt:lpstr>
      <vt:lpstr>Market share: market penetration </vt:lpstr>
      <vt:lpstr>Dynamic markets</vt:lpstr>
      <vt:lpstr>Online retailing</vt:lpstr>
      <vt:lpstr>Benefits of online retailing</vt:lpstr>
      <vt:lpstr>How competition affects the market?</vt:lpstr>
      <vt:lpstr>How do businesses compete?</vt:lpstr>
      <vt:lpstr>Adapting to change?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The market (edexcel as and a level chapters)</dc:title>
  <dc:creator>Harry london</dc:creator>
  <cp:lastModifiedBy>Harry london</cp:lastModifiedBy>
  <cp:revision>8</cp:revision>
  <dcterms:created xsi:type="dcterms:W3CDTF">2021-04-28T16:41:06Z</dcterms:created>
  <dcterms:modified xsi:type="dcterms:W3CDTF">2021-04-28T18:15:14Z</dcterms:modified>
</cp:coreProperties>
</file>